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06" r:id="rId4"/>
  </p:sldMasterIdLst>
  <p:notesMasterIdLst>
    <p:notesMasterId r:id="rId36"/>
  </p:notesMasterIdLst>
  <p:handoutMasterIdLst>
    <p:handoutMasterId r:id="rId37"/>
  </p:handoutMasterIdLst>
  <p:sldIdLst>
    <p:sldId id="256" r:id="rId5"/>
    <p:sldId id="517" r:id="rId6"/>
    <p:sldId id="519" r:id="rId7"/>
    <p:sldId id="518" r:id="rId8"/>
    <p:sldId id="521" r:id="rId9"/>
    <p:sldId id="522" r:id="rId10"/>
    <p:sldId id="523" r:id="rId11"/>
    <p:sldId id="548" r:id="rId12"/>
    <p:sldId id="549" r:id="rId13"/>
    <p:sldId id="550" r:id="rId14"/>
    <p:sldId id="551" r:id="rId15"/>
    <p:sldId id="552" r:id="rId16"/>
    <p:sldId id="553" r:id="rId17"/>
    <p:sldId id="554" r:id="rId18"/>
    <p:sldId id="555" r:id="rId19"/>
    <p:sldId id="556" r:id="rId20"/>
    <p:sldId id="557" r:id="rId21"/>
    <p:sldId id="558" r:id="rId22"/>
    <p:sldId id="559" r:id="rId23"/>
    <p:sldId id="560" r:id="rId24"/>
    <p:sldId id="561" r:id="rId25"/>
    <p:sldId id="563" r:id="rId26"/>
    <p:sldId id="564" r:id="rId27"/>
    <p:sldId id="565" r:id="rId28"/>
    <p:sldId id="570" r:id="rId29"/>
    <p:sldId id="567" r:id="rId30"/>
    <p:sldId id="572" r:id="rId31"/>
    <p:sldId id="568" r:id="rId32"/>
    <p:sldId id="573" r:id="rId33"/>
    <p:sldId id="569" r:id="rId34"/>
    <p:sldId id="574" r:id="rId35"/>
  </p:sldIdLst>
  <p:sldSz cx="9144000" cy="6858000" type="screen4x3"/>
  <p:notesSz cx="9928225" cy="6797675"/>
  <p:custDataLst>
    <p:tags r:id="rId38"/>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0"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2D050"/>
    <a:srgbClr val="FFB3B3"/>
    <a:srgbClr val="F53939"/>
    <a:srgbClr val="FF7575"/>
    <a:srgbClr val="D7E4BD"/>
    <a:srgbClr val="B21212"/>
    <a:srgbClr val="FF81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82" autoAdjust="0"/>
    <p:restoredTop sz="94646" autoAdjust="0"/>
  </p:normalViewPr>
  <p:slideViewPr>
    <p:cSldViewPr>
      <p:cViewPr varScale="1">
        <p:scale>
          <a:sx n="74" d="100"/>
          <a:sy n="74" d="100"/>
        </p:scale>
        <p:origin x="1476"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commentAuthors" Target="commentAuthor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02/08/2018</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8/2/2018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7066252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5183258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40216218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5339752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9127210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7407811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1026369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8784298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10086265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332755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8252729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37858252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33619170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12483456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24458121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26479429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40152722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32926956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392410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8201301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25509259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084377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24427067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4054106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293504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108798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281862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207291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433762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4829800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26.xml"/><Relationship Id="rId2" Type="http://schemas.openxmlformats.org/officeDocument/2006/relationships/slide" Target="../slides/slide8.xml"/><Relationship Id="rId1" Type="http://schemas.openxmlformats.org/officeDocument/2006/relationships/slideMaster" Target="../slideMasters/slideMaster1.xml"/><Relationship Id="rId6" Type="http://schemas.openxmlformats.org/officeDocument/2006/relationships/image" Target="../media/image2.jpeg"/><Relationship Id="rId5" Type="http://schemas.openxmlformats.org/officeDocument/2006/relationships/slide" Target="../slides/slide19.xml"/><Relationship Id="rId4" Type="http://schemas.openxmlformats.org/officeDocument/2006/relationships/slide" Target="../slides/slide16.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35496" y="44624"/>
            <a:ext cx="7382054" cy="615053"/>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1259632" y="659677"/>
            <a:ext cx="160090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18.1 –</a:t>
            </a:r>
            <a:r>
              <a:rPr lang="en-GB" sz="1300" b="1" baseline="0" dirty="0" smtClean="0">
                <a:latin typeface="Arial" panose="020B0604020202020204" pitchFamily="34" charset="0"/>
                <a:cs typeface="Arial" panose="020B0604020202020204" pitchFamily="34" charset="0"/>
              </a:rPr>
              <a:t> Profit &amp; Loss</a:t>
            </a:r>
            <a:endParaRPr lang="en-GB" sz="13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02158" y="659677"/>
            <a:ext cx="985466"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45720" rIns="45720" rtlCol="0" anchor="ctr"/>
          <a:lstStyle/>
          <a:p>
            <a:pPr algn="ctr"/>
            <a:r>
              <a:rPr lang="en-GB" sz="1300" b="1" dirty="0" smtClean="0">
                <a:latin typeface="Arial" panose="020B0604020202020204" pitchFamily="34" charset="0"/>
                <a:cs typeface="Arial" panose="020B0604020202020204" pitchFamily="34" charset="0"/>
              </a:rPr>
              <a:t>Questions</a:t>
            </a:r>
            <a:endParaRPr lang="en-GB" sz="1300"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2932548" y="659677"/>
            <a:ext cx="155207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18.2 –</a:t>
            </a:r>
            <a:r>
              <a:rPr lang="en-GB" sz="1300" b="1" baseline="0" dirty="0" smtClean="0">
                <a:latin typeface="Arial" panose="020B0604020202020204" pitchFamily="34" charset="0"/>
                <a:cs typeface="Arial" panose="020B0604020202020204" pitchFamily="34" charset="0"/>
              </a:rPr>
              <a:t> </a:t>
            </a:r>
            <a:r>
              <a:rPr lang="en-GB" sz="1300" b="1" dirty="0" smtClean="0">
                <a:latin typeface="Arial" panose="020B0604020202020204" pitchFamily="34" charset="0"/>
                <a:cs typeface="Arial" panose="020B0604020202020204" pitchFamily="34" charset="0"/>
              </a:rPr>
              <a:t>Gross &amp;</a:t>
            </a:r>
            <a:r>
              <a:rPr lang="en-GB" sz="1300" b="1" baseline="0" dirty="0" smtClean="0">
                <a:latin typeface="Arial" panose="020B0604020202020204" pitchFamily="34" charset="0"/>
                <a:cs typeface="Arial" panose="020B0604020202020204" pitchFamily="34" charset="0"/>
              </a:rPr>
              <a:t> Net</a:t>
            </a:r>
            <a:endParaRPr lang="en-GB" sz="1300" b="1" dirty="0">
              <a:latin typeface="Arial" panose="020B0604020202020204" pitchFamily="34" charset="0"/>
              <a:cs typeface="Arial" panose="020B0604020202020204" pitchFamily="34" charset="0"/>
            </a:endParaRPr>
          </a:p>
        </p:txBody>
      </p:sp>
      <p:sp>
        <p:nvSpPr>
          <p:cNvPr id="8" name="Round Same Side Corner Rectangle 7">
            <a:hlinkClick r:id="rId5" action="ppaction://hlinksldjump"/>
          </p:cNvPr>
          <p:cNvSpPr/>
          <p:nvPr userDrawn="1"/>
        </p:nvSpPr>
        <p:spPr>
          <a:xfrm>
            <a:off x="4539895" y="659677"/>
            <a:ext cx="226435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18.3 – Using</a:t>
            </a:r>
            <a:r>
              <a:rPr lang="en-GB" sz="1300" b="1" baseline="0" dirty="0" smtClean="0">
                <a:latin typeface="Arial" panose="020B0604020202020204" pitchFamily="34" charset="0"/>
                <a:cs typeface="Arial" panose="020B0604020202020204" pitchFamily="34" charset="0"/>
              </a:rPr>
              <a:t> P&amp;L Accounts</a:t>
            </a:r>
            <a:endParaRPr lang="en-GB" sz="13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1016867"/>
            <a:ext cx="8787383" cy="5724501"/>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pic>
        <p:nvPicPr>
          <p:cNvPr id="9" name="Picture 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172400" y="51788"/>
            <a:ext cx="936104" cy="89905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gi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gi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gi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Resources/Chapter%2018%20-%20Exam%20Style%20Questions.docx"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Resources/Chapter%2018%20-%20Exam%20Style%20Questions.docx"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Resources/Chapter%2018%20-%20Exam%20Questions.docx"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Resources/Chapter%2018%20-%20Exam%20Questions.docx"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Resources/Chapter%2018%20-%20Exam%20Questions.docx"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Resources/Chapter%2018%20-%20Exam%20Questions.docx"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301208"/>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Aft>
                <a:spcPts val="400"/>
              </a:spcAft>
            </a:pPr>
            <a:r>
              <a:rPr lang="en-GB"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 – Developing New Business Ideas</a:t>
            </a:r>
          </a:p>
          <a:p>
            <a:pPr>
              <a:spcAft>
                <a:spcPts val="400"/>
              </a:spcAft>
            </a:pPr>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Chapter </a:t>
            </a: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18 – Measuring Profit</a:t>
            </a:r>
            <a:endParaRPr lang="en-GB" sz="72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11" name="TextBox 10"/>
          <p:cNvSpPr txBox="1"/>
          <p:nvPr/>
        </p:nvSpPr>
        <p:spPr>
          <a:xfrm>
            <a:off x="1691680"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AS Business </a:t>
            </a:r>
            <a:r>
              <a:rPr lang="en-GB" sz="3200" b="1" dirty="0" err="1" smtClean="0">
                <a:solidFill>
                  <a:schemeClr val="tx1">
                    <a:lumMod val="50000"/>
                    <a:lumOff val="50000"/>
                  </a:schemeClr>
                </a:solidFill>
              </a:rPr>
              <a:t>EdExcel</a:t>
            </a:r>
            <a:endParaRPr lang="en-GB" sz="3200" b="1" dirty="0" smtClean="0">
              <a:solidFill>
                <a:schemeClr val="tx1">
                  <a:lumMod val="50000"/>
                  <a:lumOff val="50000"/>
                </a:schemeClr>
              </a:solidFill>
            </a:endParaRPr>
          </a:p>
          <a:p>
            <a:pPr algn="r"/>
            <a:r>
              <a:rPr lang="en-GB" sz="3200" b="1" dirty="0" smtClean="0">
                <a:solidFill>
                  <a:schemeClr val="tx1">
                    <a:lumMod val="50000"/>
                    <a:lumOff val="50000"/>
                  </a:schemeClr>
                </a:solidFill>
              </a:rPr>
              <a:t>2018-20</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Year 12</a:t>
            </a:r>
            <a:endParaRPr lang="en-GB" sz="3600" b="1" dirty="0">
              <a:solidFill>
                <a:schemeClr val="tx1">
                  <a:lumMod val="50000"/>
                  <a:lumOff val="50000"/>
                </a:schemeClr>
              </a:solidFill>
            </a:endParaRP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528" y="328239"/>
            <a:ext cx="1656184" cy="1590627"/>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264696" cy="5740033"/>
          </a:xfrm>
          <a:prstGeom prst="rect">
            <a:avLst/>
          </a:prstGeom>
        </p:spPr>
        <p:txBody>
          <a:bodyPr wrap="square">
            <a:spAutoFit/>
          </a:bodyPr>
          <a:lstStyle/>
          <a:p>
            <a:pPr marL="398463" indent="-398463">
              <a:spcAft>
                <a:spcPts val="600"/>
              </a:spcAft>
              <a:buClr>
                <a:schemeClr val="accent6">
                  <a:lumMod val="50000"/>
                </a:schemeClr>
              </a:buClr>
              <a:buFont typeface="Wingdings 3" panose="05040102010807070707" pitchFamily="18" charset="2"/>
              <a:buChar char=""/>
            </a:pPr>
            <a:r>
              <a:rPr lang="en-US" sz="2100" dirty="0"/>
              <a:t>Businesses are legally obliged to keep account of their profits and losses. Small businesses produce a profit and loss account. (Bigger businesses use the term Income Statement, but the principles are very similar.) This document </a:t>
            </a:r>
            <a:r>
              <a:rPr lang="en-US" sz="2100" dirty="0" err="1"/>
              <a:t>itemises</a:t>
            </a:r>
            <a:r>
              <a:rPr lang="en-US" sz="2100" dirty="0"/>
              <a:t> all the costs and revenues over the course of a year.</a:t>
            </a:r>
          </a:p>
          <a:p>
            <a:pPr marL="398463" indent="-398463">
              <a:spcAft>
                <a:spcPts val="600"/>
              </a:spcAft>
              <a:buClr>
                <a:schemeClr val="accent6">
                  <a:lumMod val="50000"/>
                </a:schemeClr>
              </a:buClr>
              <a:buFont typeface="Wingdings 3" panose="05040102010807070707" pitchFamily="18" charset="2"/>
              <a:buChar char=""/>
            </a:pPr>
            <a:r>
              <a:rPr lang="en-US" sz="2100" dirty="0"/>
              <a:t>Break-even analysis is a useful tool for forecasting and it gives the business a view about how it might be able to succeed in the future. But businesses also need to look back at what has already happened: this too will give them many clues about how to plan for the future. </a:t>
            </a:r>
            <a:endParaRPr lang="en-US" sz="2100" dirty="0" smtClean="0"/>
          </a:p>
          <a:p>
            <a:pPr marL="398463" indent="-398463">
              <a:spcAft>
                <a:spcPts val="600"/>
              </a:spcAft>
              <a:buClr>
                <a:schemeClr val="accent6">
                  <a:lumMod val="50000"/>
                </a:schemeClr>
              </a:buClr>
              <a:buFont typeface="Wingdings 3" panose="05040102010807070707" pitchFamily="18" charset="2"/>
              <a:buChar char=""/>
            </a:pPr>
            <a:r>
              <a:rPr lang="en-US" sz="2100" dirty="0" smtClean="0"/>
              <a:t>The </a:t>
            </a:r>
            <a:r>
              <a:rPr lang="en-US" sz="2100" dirty="0"/>
              <a:t>diagram on the next </a:t>
            </a:r>
            <a:r>
              <a:rPr lang="en-US" sz="2100" dirty="0" smtClean="0"/>
              <a:t>slide shows </a:t>
            </a:r>
            <a:r>
              <a:rPr lang="en-US" sz="2100" dirty="0"/>
              <a:t>how a profit and loss account can be used to create a historical record</a:t>
            </a:r>
            <a:r>
              <a:rPr lang="en-US" sz="2100" dirty="0" smtClean="0"/>
              <a:t>.</a:t>
            </a:r>
            <a:endParaRPr lang="en-US" sz="2100" dirty="0"/>
          </a:p>
        </p:txBody>
      </p:sp>
      <p:sp>
        <p:nvSpPr>
          <p:cNvPr id="6" name="Title 1"/>
          <p:cNvSpPr>
            <a:spLocks noGrp="1"/>
          </p:cNvSpPr>
          <p:nvPr>
            <p:ph type="title"/>
          </p:nvPr>
        </p:nvSpPr>
        <p:spPr>
          <a:xfrm>
            <a:off x="35496" y="72008"/>
            <a:ext cx="7704856" cy="548680"/>
          </a:xfrm>
        </p:spPr>
        <p:txBody>
          <a:bodyPr>
            <a:noAutofit/>
          </a:bodyPr>
          <a:lstStyle/>
          <a:p>
            <a:r>
              <a:rPr lang="en-GB" sz="3500" dirty="0" smtClean="0"/>
              <a:t>18.1 </a:t>
            </a:r>
            <a:r>
              <a:rPr lang="en-GB" sz="3500" dirty="0"/>
              <a:t>– </a:t>
            </a:r>
            <a:r>
              <a:rPr lang="en-GB" sz="3500" dirty="0" smtClean="0"/>
              <a:t>Measuring Profit – Recording P&amp;L</a:t>
            </a:r>
            <a:endParaRPr lang="en-GB" sz="3500" dirty="0"/>
          </a:p>
        </p:txBody>
      </p:sp>
      <p:sp>
        <p:nvSpPr>
          <p:cNvPr id="7" name="Round Same Side Corner Rectangle 6">
            <a:hlinkClick r:id="" action="ppaction://noaction"/>
          </p:cNvPr>
          <p:cNvSpPr/>
          <p:nvPr/>
        </p:nvSpPr>
        <p:spPr>
          <a:xfrm>
            <a:off x="6876256"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100</a:t>
            </a:r>
            <a:endParaRPr lang="en-GB" sz="1200" b="1" dirty="0">
              <a:latin typeface="Arial" panose="020B0604020202020204" pitchFamily="34" charset="0"/>
              <a:cs typeface="Arial" panose="020B0604020202020204" pitchFamily="34" charset="0"/>
            </a:endParaRPr>
          </a:p>
        </p:txBody>
      </p:sp>
      <p:pic>
        <p:nvPicPr>
          <p:cNvPr id="19458" name="Picture 2" descr="Image result for profit and loss accou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75318" y="1096426"/>
            <a:ext cx="2282187" cy="1900525"/>
          </a:xfrm>
          <a:prstGeom prst="rect">
            <a:avLst/>
          </a:prstGeom>
          <a:noFill/>
          <a:extLst>
            <a:ext uri="{909E8E84-426E-40DD-AFC4-6F175D3DCCD1}">
              <a14:hiddenFill xmlns:a14="http://schemas.microsoft.com/office/drawing/2010/main">
                <a:solidFill>
                  <a:srgbClr val="FFFFFF"/>
                </a:solidFill>
              </a14:hiddenFill>
            </a:ext>
          </a:extLst>
        </p:spPr>
      </p:pic>
      <p:pic>
        <p:nvPicPr>
          <p:cNvPr id="19460" name="Picture 4" descr="Image result for profit and loss accoun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75318" y="3110508"/>
            <a:ext cx="2282187" cy="2305435"/>
          </a:xfrm>
          <a:prstGeom prst="rect">
            <a:avLst/>
          </a:prstGeom>
          <a:noFill/>
          <a:extLst>
            <a:ext uri="{909E8E84-426E-40DD-AFC4-6F175D3DCCD1}">
              <a14:hiddenFill xmlns:a14="http://schemas.microsoft.com/office/drawing/2010/main">
                <a:solidFill>
                  <a:srgbClr val="FFFFFF"/>
                </a:solidFill>
              </a14:hiddenFill>
            </a:ext>
          </a:extLst>
        </p:spPr>
      </p:pic>
      <p:pic>
        <p:nvPicPr>
          <p:cNvPr id="19462" name="Picture 6" descr="Image result for profit and loss accoun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6" y="5529500"/>
            <a:ext cx="2341289" cy="11238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2109056"/>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51920" y="1096426"/>
            <a:ext cx="5040560" cy="5786199"/>
          </a:xfrm>
          <a:prstGeom prst="rect">
            <a:avLst/>
          </a:prstGeom>
        </p:spPr>
        <p:txBody>
          <a:bodyPr wrap="square">
            <a:spAutoFit/>
          </a:bodyPr>
          <a:lstStyle/>
          <a:p>
            <a:pPr marL="269875" indent="-269875">
              <a:spcAft>
                <a:spcPts val="600"/>
              </a:spcAft>
              <a:buClr>
                <a:schemeClr val="accent6">
                  <a:lumMod val="50000"/>
                </a:schemeClr>
              </a:buClr>
              <a:buFont typeface="Arial" panose="020B0604020202020204" pitchFamily="34" charset="0"/>
              <a:buChar char="•"/>
            </a:pPr>
            <a:r>
              <a:rPr lang="en-US" sz="1780" dirty="0" smtClean="0"/>
              <a:t>The </a:t>
            </a:r>
            <a:r>
              <a:rPr lang="en-US" sz="1780" dirty="0"/>
              <a:t>profit and loss account always starts with sales revenue. The first deduction is the cost of goods sold (COGS). These are the costs of the resources that are needed to actually make production happen. These are variable costs that relate directly to the amount of output produced. For Daniel they include wood, his own pay for time spent working on the bowls and postage and packing.</a:t>
            </a:r>
          </a:p>
          <a:p>
            <a:pPr marL="269875" indent="-269875">
              <a:spcAft>
                <a:spcPts val="600"/>
              </a:spcAft>
              <a:buClr>
                <a:schemeClr val="accent6">
                  <a:lumMod val="50000"/>
                </a:schemeClr>
              </a:buClr>
              <a:buFont typeface="Arial" panose="020B0604020202020204" pitchFamily="34" charset="0"/>
              <a:buChar char="•"/>
            </a:pPr>
            <a:r>
              <a:rPr lang="en-US" sz="1780" dirty="0" smtClean="0"/>
              <a:t>This </a:t>
            </a:r>
            <a:r>
              <a:rPr lang="en-US" sz="1780" dirty="0"/>
              <a:t>gives gross profit. From that will be deducted the overhead costs. These will vary from one business to another but are likely to include rent, rates, insurance, management salaries, general office costs, interest payments and marketing costs (like advertising). Daniel's overheads include rent and business rates, office costs, and marketing.</a:t>
            </a:r>
          </a:p>
          <a:p>
            <a:pPr marL="269875" indent="-269875">
              <a:spcAft>
                <a:spcPts val="600"/>
              </a:spcAft>
              <a:buClr>
                <a:schemeClr val="accent6">
                  <a:lumMod val="50000"/>
                </a:schemeClr>
              </a:buClr>
              <a:buFont typeface="Arial" panose="020B0604020202020204" pitchFamily="34" charset="0"/>
              <a:buChar char="•"/>
            </a:pPr>
            <a:r>
              <a:rPr lang="en-US" sz="1780" dirty="0" smtClean="0"/>
              <a:t>This </a:t>
            </a:r>
            <a:r>
              <a:rPr lang="en-US" sz="1780" dirty="0"/>
              <a:t>gives net profit, a key measure of business performance</a:t>
            </a:r>
            <a:r>
              <a:rPr lang="en-US" sz="1780" dirty="0" smtClean="0"/>
              <a:t>.</a:t>
            </a:r>
            <a:endParaRPr lang="en-GB" sz="1780" dirty="0"/>
          </a:p>
        </p:txBody>
      </p:sp>
      <p:sp>
        <p:nvSpPr>
          <p:cNvPr id="6" name="Title 1"/>
          <p:cNvSpPr>
            <a:spLocks noGrp="1"/>
          </p:cNvSpPr>
          <p:nvPr>
            <p:ph type="title"/>
          </p:nvPr>
        </p:nvSpPr>
        <p:spPr>
          <a:xfrm>
            <a:off x="35496" y="72008"/>
            <a:ext cx="7704856" cy="548680"/>
          </a:xfrm>
        </p:spPr>
        <p:txBody>
          <a:bodyPr>
            <a:noAutofit/>
          </a:bodyPr>
          <a:lstStyle/>
          <a:p>
            <a:r>
              <a:rPr lang="en-GB" sz="3500" dirty="0" smtClean="0"/>
              <a:t>18.1 </a:t>
            </a:r>
            <a:r>
              <a:rPr lang="en-GB" sz="3500" dirty="0"/>
              <a:t>– </a:t>
            </a:r>
            <a:r>
              <a:rPr lang="en-GB" sz="3500" dirty="0" smtClean="0"/>
              <a:t>Measuring Profit – Recording P&amp;L</a:t>
            </a:r>
            <a:endParaRPr lang="en-GB" sz="3500" dirty="0"/>
          </a:p>
        </p:txBody>
      </p:sp>
      <p:sp>
        <p:nvSpPr>
          <p:cNvPr id="7" name="Round Same Side Corner Rectangle 6">
            <a:hlinkClick r:id="" action="ppaction://noaction"/>
          </p:cNvPr>
          <p:cNvSpPr/>
          <p:nvPr/>
        </p:nvSpPr>
        <p:spPr>
          <a:xfrm>
            <a:off x="6876256"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101</a:t>
            </a:r>
            <a:endParaRPr lang="en-GB" sz="1200" b="1" dirty="0">
              <a:latin typeface="Arial" panose="020B0604020202020204" pitchFamily="34" charset="0"/>
              <a:cs typeface="Arial" panose="020B0604020202020204" pitchFamily="34" charset="0"/>
            </a:endParaRPr>
          </a:p>
        </p:txBody>
      </p:sp>
      <p:grpSp>
        <p:nvGrpSpPr>
          <p:cNvPr id="22" name="Group 21"/>
          <p:cNvGrpSpPr/>
          <p:nvPr/>
        </p:nvGrpSpPr>
        <p:grpSpPr>
          <a:xfrm>
            <a:off x="181738" y="1196752"/>
            <a:ext cx="3958214" cy="5365220"/>
            <a:chOff x="181738" y="1196752"/>
            <a:chExt cx="3958214" cy="5365220"/>
          </a:xfrm>
        </p:grpSpPr>
        <p:sp>
          <p:nvSpPr>
            <p:cNvPr id="3" name="Rectangle 2"/>
            <p:cNvSpPr/>
            <p:nvPr/>
          </p:nvSpPr>
          <p:spPr>
            <a:xfrm>
              <a:off x="683568" y="1196752"/>
              <a:ext cx="1800200" cy="1548796"/>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solidFill>
                    <a:schemeClr val="tx1"/>
                  </a:solidFill>
                  <a:latin typeface="Arial" panose="020B0604020202020204" pitchFamily="34" charset="0"/>
                  <a:cs typeface="Arial" panose="020B0604020202020204" pitchFamily="34" charset="0"/>
                </a:rPr>
                <a:t>Cost of Goods Sold</a:t>
              </a:r>
              <a:endParaRPr lang="en-GB" sz="2400" dirty="0">
                <a:solidFill>
                  <a:schemeClr val="tx1"/>
                </a:solidFill>
                <a:latin typeface="Arial" panose="020B0604020202020204" pitchFamily="34" charset="0"/>
                <a:cs typeface="Arial" panose="020B0604020202020204" pitchFamily="34" charset="0"/>
              </a:endParaRPr>
            </a:p>
          </p:txBody>
        </p:sp>
        <p:sp>
          <p:nvSpPr>
            <p:cNvPr id="9" name="Rectangle 8"/>
            <p:cNvSpPr/>
            <p:nvPr/>
          </p:nvSpPr>
          <p:spPr>
            <a:xfrm>
              <a:off x="683568" y="2780928"/>
              <a:ext cx="1800200" cy="2194873"/>
            </a:xfrm>
            <a:prstGeom prst="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solidFill>
                    <a:schemeClr val="tx1"/>
                  </a:solidFill>
                  <a:latin typeface="Arial" panose="020B0604020202020204" pitchFamily="34" charset="0"/>
                  <a:cs typeface="Arial" panose="020B0604020202020204" pitchFamily="34" charset="0"/>
                </a:rPr>
                <a:t>Overheads</a:t>
              </a:r>
              <a:endParaRPr lang="en-GB" sz="2400" dirty="0">
                <a:solidFill>
                  <a:schemeClr val="tx1"/>
                </a:solidFill>
                <a:latin typeface="Arial" panose="020B0604020202020204" pitchFamily="34" charset="0"/>
                <a:cs typeface="Arial" panose="020B0604020202020204" pitchFamily="34" charset="0"/>
              </a:endParaRPr>
            </a:p>
          </p:txBody>
        </p:sp>
        <p:sp>
          <p:nvSpPr>
            <p:cNvPr id="10" name="Rectangle 9"/>
            <p:cNvSpPr/>
            <p:nvPr/>
          </p:nvSpPr>
          <p:spPr>
            <a:xfrm>
              <a:off x="683568" y="5013176"/>
              <a:ext cx="1800200" cy="1548796"/>
            </a:xfrm>
            <a:prstGeom prst="rect">
              <a:avLst/>
            </a:prstGeom>
            <a:solidFill>
              <a:schemeClr val="accent6">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smtClean="0">
                  <a:solidFill>
                    <a:schemeClr val="tx1"/>
                  </a:solidFill>
                  <a:latin typeface="Arial" panose="020B0604020202020204" pitchFamily="34" charset="0"/>
                  <a:cs typeface="Arial" panose="020B0604020202020204" pitchFamily="34" charset="0"/>
                </a:rPr>
                <a:t>Net profit</a:t>
              </a:r>
              <a:endParaRPr lang="en-GB" sz="2800" dirty="0">
                <a:solidFill>
                  <a:schemeClr val="tx1"/>
                </a:solidFill>
                <a:latin typeface="Arial" panose="020B0604020202020204" pitchFamily="34" charset="0"/>
                <a:cs typeface="Arial" panose="020B0604020202020204" pitchFamily="34" charset="0"/>
              </a:endParaRPr>
            </a:p>
          </p:txBody>
        </p:sp>
        <p:sp>
          <p:nvSpPr>
            <p:cNvPr id="4" name="TextBox 3"/>
            <p:cNvSpPr txBox="1"/>
            <p:nvPr/>
          </p:nvSpPr>
          <p:spPr>
            <a:xfrm>
              <a:off x="2627784" y="1556792"/>
              <a:ext cx="1440160" cy="646331"/>
            </a:xfrm>
            <a:prstGeom prst="rect">
              <a:avLst/>
            </a:prstGeom>
            <a:noFill/>
          </p:spPr>
          <p:txBody>
            <a:bodyPr wrap="square" rtlCol="0">
              <a:spAutoFit/>
            </a:bodyPr>
            <a:lstStyle/>
            <a:p>
              <a:r>
                <a:rPr lang="en-GB" dirty="0" smtClean="0"/>
                <a:t>Minus cost of sales</a:t>
              </a:r>
              <a:endParaRPr lang="en-GB" dirty="0"/>
            </a:p>
          </p:txBody>
        </p:sp>
        <p:sp>
          <p:nvSpPr>
            <p:cNvPr id="12" name="TextBox 11"/>
            <p:cNvSpPr txBox="1"/>
            <p:nvPr/>
          </p:nvSpPr>
          <p:spPr>
            <a:xfrm>
              <a:off x="2627784" y="3574757"/>
              <a:ext cx="1440160" cy="646331"/>
            </a:xfrm>
            <a:prstGeom prst="rect">
              <a:avLst/>
            </a:prstGeom>
            <a:noFill/>
          </p:spPr>
          <p:txBody>
            <a:bodyPr wrap="square" rtlCol="0">
              <a:spAutoFit/>
            </a:bodyPr>
            <a:lstStyle/>
            <a:p>
              <a:r>
                <a:rPr lang="en-GB" dirty="0" smtClean="0"/>
                <a:t>Minus overheads</a:t>
              </a:r>
              <a:endParaRPr lang="en-GB" dirty="0"/>
            </a:p>
          </p:txBody>
        </p:sp>
        <p:sp>
          <p:nvSpPr>
            <p:cNvPr id="13" name="TextBox 12"/>
            <p:cNvSpPr txBox="1"/>
            <p:nvPr/>
          </p:nvSpPr>
          <p:spPr>
            <a:xfrm>
              <a:off x="2699792" y="4828510"/>
              <a:ext cx="1440160" cy="369332"/>
            </a:xfrm>
            <a:prstGeom prst="rect">
              <a:avLst/>
            </a:prstGeom>
            <a:noFill/>
          </p:spPr>
          <p:txBody>
            <a:bodyPr wrap="square" rtlCol="0">
              <a:spAutoFit/>
            </a:bodyPr>
            <a:lstStyle/>
            <a:p>
              <a:r>
                <a:rPr lang="en-GB" b="1" dirty="0" smtClean="0"/>
                <a:t>= Net Profit</a:t>
              </a:r>
              <a:endParaRPr lang="en-GB" b="1" dirty="0"/>
            </a:p>
          </p:txBody>
        </p:sp>
        <p:sp>
          <p:nvSpPr>
            <p:cNvPr id="14" name="TextBox 13"/>
            <p:cNvSpPr txBox="1"/>
            <p:nvPr/>
          </p:nvSpPr>
          <p:spPr>
            <a:xfrm>
              <a:off x="2852192" y="2566645"/>
              <a:ext cx="1215752" cy="646331"/>
            </a:xfrm>
            <a:prstGeom prst="rect">
              <a:avLst/>
            </a:prstGeom>
            <a:noFill/>
          </p:spPr>
          <p:txBody>
            <a:bodyPr wrap="square" rtlCol="0">
              <a:spAutoFit/>
            </a:bodyPr>
            <a:lstStyle/>
            <a:p>
              <a:r>
                <a:rPr lang="en-GB" b="1" dirty="0" smtClean="0"/>
                <a:t>= Gross Profit</a:t>
              </a:r>
              <a:endParaRPr lang="en-GB" b="1" dirty="0"/>
            </a:p>
          </p:txBody>
        </p:sp>
        <p:sp>
          <p:nvSpPr>
            <p:cNvPr id="15" name="TextBox 14"/>
            <p:cNvSpPr txBox="1"/>
            <p:nvPr/>
          </p:nvSpPr>
          <p:spPr>
            <a:xfrm rot="16200000">
              <a:off x="-753912" y="3523528"/>
              <a:ext cx="2240632" cy="369332"/>
            </a:xfrm>
            <a:prstGeom prst="rect">
              <a:avLst/>
            </a:prstGeom>
            <a:noFill/>
          </p:spPr>
          <p:txBody>
            <a:bodyPr wrap="square" rtlCol="0">
              <a:spAutoFit/>
            </a:bodyPr>
            <a:lstStyle/>
            <a:p>
              <a:r>
                <a:rPr lang="en-GB" b="1" dirty="0" smtClean="0"/>
                <a:t>Sales Revenue</a:t>
              </a:r>
              <a:endParaRPr lang="en-GB" b="1" dirty="0"/>
            </a:p>
          </p:txBody>
        </p:sp>
        <p:cxnSp>
          <p:nvCxnSpPr>
            <p:cNvPr id="8" name="Straight Arrow Connector 7"/>
            <p:cNvCxnSpPr/>
            <p:nvPr/>
          </p:nvCxnSpPr>
          <p:spPr>
            <a:xfrm>
              <a:off x="539552" y="1196752"/>
              <a:ext cx="0" cy="5365220"/>
            </a:xfrm>
            <a:prstGeom prst="straightConnector1">
              <a:avLst/>
            </a:prstGeom>
            <a:ln w="762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683568" y="2745548"/>
              <a:ext cx="2016224" cy="3538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683568" y="5011181"/>
              <a:ext cx="2004706" cy="1995"/>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20053752"/>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264696" cy="2785378"/>
          </a:xfrm>
          <a:prstGeom prst="rect">
            <a:avLst/>
          </a:prstGeom>
          <a:solidFill>
            <a:schemeClr val="tx2">
              <a:lumMod val="20000"/>
              <a:lumOff val="80000"/>
            </a:schemeClr>
          </a:solidFill>
          <a:ln w="57150">
            <a:solidFill>
              <a:srgbClr val="002060"/>
            </a:solidFill>
          </a:ln>
        </p:spPr>
        <p:txBody>
          <a:bodyPr wrap="square">
            <a:spAutoFit/>
          </a:bodyPr>
          <a:lstStyle/>
          <a:p>
            <a:pPr marL="398463" indent="-398463">
              <a:spcAft>
                <a:spcPts val="300"/>
              </a:spcAft>
              <a:buClr>
                <a:schemeClr val="accent6">
                  <a:lumMod val="50000"/>
                </a:schemeClr>
              </a:buClr>
              <a:buFont typeface="Wingdings 3" panose="05040102010807070707" pitchFamily="18" charset="2"/>
              <a:buChar char=""/>
            </a:pPr>
            <a:r>
              <a:rPr lang="en-US" sz="2000" dirty="0"/>
              <a:t>Daniel's profit and loss account after a year in which he sold 900 bowls would look like this: </a:t>
            </a:r>
            <a:endParaRPr lang="en-US" sz="2000" dirty="0" smtClean="0"/>
          </a:p>
          <a:p>
            <a:pPr>
              <a:spcAft>
                <a:spcPts val="300"/>
              </a:spcAft>
              <a:buClr>
                <a:schemeClr val="accent6">
                  <a:lumMod val="50000"/>
                </a:schemeClr>
              </a:buClr>
            </a:pPr>
            <a:r>
              <a:rPr lang="en-US" sz="2000" b="1" dirty="0" smtClean="0"/>
              <a:t>Beautiful </a:t>
            </a:r>
            <a:r>
              <a:rPr lang="en-US" sz="2000" b="1" dirty="0"/>
              <a:t>Bowls - Profit and loss account </a:t>
            </a:r>
            <a:r>
              <a:rPr lang="en-US" sz="2000" b="1" dirty="0" smtClean="0"/>
              <a:t>2011</a:t>
            </a:r>
          </a:p>
          <a:p>
            <a:pPr>
              <a:spcAft>
                <a:spcPts val="300"/>
              </a:spcAft>
              <a:buClr>
                <a:schemeClr val="accent6">
                  <a:lumMod val="50000"/>
                </a:schemeClr>
              </a:buClr>
              <a:tabLst>
                <a:tab pos="6015038" algn="r"/>
              </a:tabLst>
            </a:pPr>
            <a:r>
              <a:rPr lang="en-US" sz="2000" dirty="0"/>
              <a:t>Sales revenue	£38,700</a:t>
            </a:r>
          </a:p>
          <a:p>
            <a:pPr>
              <a:spcAft>
                <a:spcPts val="300"/>
              </a:spcAft>
              <a:buClr>
                <a:schemeClr val="accent6">
                  <a:lumMod val="50000"/>
                </a:schemeClr>
              </a:buClr>
              <a:tabLst>
                <a:tab pos="6015038" algn="r"/>
              </a:tabLst>
            </a:pPr>
            <a:r>
              <a:rPr lang="en-US" sz="2000" dirty="0"/>
              <a:t>Less Cost of goods sold	£33,300</a:t>
            </a:r>
          </a:p>
          <a:p>
            <a:pPr>
              <a:spcAft>
                <a:spcPts val="300"/>
              </a:spcAft>
              <a:buClr>
                <a:schemeClr val="accent6">
                  <a:lumMod val="50000"/>
                </a:schemeClr>
              </a:buClr>
              <a:tabLst>
                <a:tab pos="6015038" algn="r"/>
              </a:tabLst>
            </a:pPr>
            <a:r>
              <a:rPr lang="en-US" sz="2000" dirty="0"/>
              <a:t>Gross profit	£5,400</a:t>
            </a:r>
          </a:p>
          <a:p>
            <a:pPr>
              <a:spcAft>
                <a:spcPts val="300"/>
              </a:spcAft>
              <a:buClr>
                <a:schemeClr val="accent6">
                  <a:lumMod val="50000"/>
                </a:schemeClr>
              </a:buClr>
              <a:tabLst>
                <a:tab pos="6015038" algn="r"/>
              </a:tabLst>
            </a:pPr>
            <a:r>
              <a:rPr lang="en-US" sz="2000" dirty="0" smtClean="0"/>
              <a:t>Less </a:t>
            </a:r>
            <a:r>
              <a:rPr lang="en-US" sz="2000" dirty="0"/>
              <a:t>Overheads	£6,360</a:t>
            </a:r>
          </a:p>
          <a:p>
            <a:pPr>
              <a:spcAft>
                <a:spcPts val="300"/>
              </a:spcAft>
              <a:buClr>
                <a:schemeClr val="accent6">
                  <a:lumMod val="50000"/>
                </a:schemeClr>
              </a:buClr>
              <a:tabLst>
                <a:tab pos="6015038" algn="r"/>
              </a:tabLst>
            </a:pPr>
            <a:r>
              <a:rPr lang="en-US" sz="2000" dirty="0"/>
              <a:t>Net profit	</a:t>
            </a:r>
            <a:r>
              <a:rPr lang="en-US" sz="2000" dirty="0">
                <a:solidFill>
                  <a:srgbClr val="FF0000"/>
                </a:solidFill>
              </a:rPr>
              <a:t>(£960</a:t>
            </a:r>
            <a:r>
              <a:rPr lang="en-US" sz="2000" dirty="0" smtClean="0">
                <a:solidFill>
                  <a:srgbClr val="FF0000"/>
                </a:solidFill>
              </a:rPr>
              <a:t>)</a:t>
            </a:r>
            <a:endParaRPr lang="en-US" sz="20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500" dirty="0" smtClean="0"/>
              <a:t>18.1 </a:t>
            </a:r>
            <a:r>
              <a:rPr lang="en-GB" sz="3500" dirty="0"/>
              <a:t>– </a:t>
            </a:r>
            <a:r>
              <a:rPr lang="en-GB" sz="3500" dirty="0" smtClean="0"/>
              <a:t>Measuring Profit – Recording P&amp;L</a:t>
            </a:r>
            <a:endParaRPr lang="en-GB" sz="3500" dirty="0"/>
          </a:p>
        </p:txBody>
      </p:sp>
      <p:sp>
        <p:nvSpPr>
          <p:cNvPr id="7" name="Round Same Side Corner Rectangle 6">
            <a:hlinkClick r:id="" action="ppaction://noaction"/>
          </p:cNvPr>
          <p:cNvSpPr/>
          <p:nvPr/>
        </p:nvSpPr>
        <p:spPr>
          <a:xfrm>
            <a:off x="6876256"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101</a:t>
            </a:r>
            <a:endParaRPr lang="en-GB" sz="1200" b="1" dirty="0">
              <a:latin typeface="Arial" panose="020B0604020202020204" pitchFamily="34" charset="0"/>
              <a:cs typeface="Arial" panose="020B0604020202020204" pitchFamily="34" charset="0"/>
            </a:endParaRPr>
          </a:p>
        </p:txBody>
      </p:sp>
      <p:pic>
        <p:nvPicPr>
          <p:cNvPr id="19460" name="Picture 4" descr="Image result for profit and loss accou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75318" y="1123565"/>
            <a:ext cx="2282187" cy="275823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272087" y="4012029"/>
            <a:ext cx="8585418" cy="2585323"/>
          </a:xfrm>
          <a:prstGeom prst="rect">
            <a:avLst/>
          </a:prstGeom>
          <a:solidFill>
            <a:srgbClr val="FFB3B3"/>
          </a:solidFill>
          <a:ln w="57150">
            <a:solidFill>
              <a:srgbClr val="002060"/>
            </a:solidFill>
          </a:ln>
        </p:spPr>
        <p:txBody>
          <a:bodyPr wrap="square">
            <a:spAutoFit/>
          </a:bodyPr>
          <a:lstStyle/>
          <a:p>
            <a:r>
              <a:rPr lang="en-US" sz="1600" b="1" dirty="0"/>
              <a:t>WATCH OUT!</a:t>
            </a:r>
          </a:p>
          <a:p>
            <a:pPr marL="285750" indent="-285750">
              <a:buClr>
                <a:srgbClr val="B21212"/>
              </a:buClr>
              <a:buFont typeface="Wingdings 3" panose="05040102010807070707" pitchFamily="18" charset="2"/>
              <a:buChar char=""/>
            </a:pPr>
            <a:r>
              <a:rPr lang="en-US" sz="1600" dirty="0"/>
              <a:t>Often there are more words than one for the terms used in accounts. You need to be able to recognise all these terms but even if the use made of them varies, they do mean the same.</a:t>
            </a:r>
          </a:p>
          <a:p>
            <a:pPr marL="631825" indent="-285750">
              <a:buClr>
                <a:srgbClr val="C00000"/>
              </a:buClr>
              <a:buFont typeface="Arial" panose="020B0604020202020204" pitchFamily="34" charset="0"/>
              <a:buChar char="•"/>
            </a:pPr>
            <a:r>
              <a:rPr lang="en-US" sz="1600" dirty="0" smtClean="0"/>
              <a:t>Sales </a:t>
            </a:r>
            <a:r>
              <a:rPr lang="en-US" sz="1600" dirty="0"/>
              <a:t>revenue may be called turnover in a P&amp;L account.</a:t>
            </a:r>
          </a:p>
          <a:p>
            <a:pPr marL="631825" indent="-285750">
              <a:buClr>
                <a:srgbClr val="C00000"/>
              </a:buClr>
              <a:buFont typeface="Arial" panose="020B0604020202020204" pitchFamily="34" charset="0"/>
              <a:buChar char="•"/>
            </a:pPr>
            <a:r>
              <a:rPr lang="en-US" sz="1600" dirty="0" smtClean="0"/>
              <a:t>Cost </a:t>
            </a:r>
            <a:r>
              <a:rPr lang="en-US" sz="1600" dirty="0"/>
              <a:t>of goods sold (COGS) may just be called cost of soles. This item is usually equivalent to variable costs.</a:t>
            </a:r>
          </a:p>
          <a:p>
            <a:pPr marL="631825" indent="-285750">
              <a:buClr>
                <a:srgbClr val="C00000"/>
              </a:buClr>
              <a:buFont typeface="Arial" panose="020B0604020202020204" pitchFamily="34" charset="0"/>
              <a:buChar char="•"/>
            </a:pPr>
            <a:r>
              <a:rPr lang="en-US" sz="1600" dirty="0" smtClean="0"/>
              <a:t>Overheads </a:t>
            </a:r>
            <a:r>
              <a:rPr lang="en-US" sz="1600" dirty="0"/>
              <a:t>may be called sales expenses or administrative expenses, depending on the nature of the business. 'Overheads' usually includes all the fixed costs.</a:t>
            </a:r>
          </a:p>
          <a:p>
            <a:pPr marL="631825" indent="-285750">
              <a:buClr>
                <a:srgbClr val="C00000"/>
              </a:buClr>
              <a:buFont typeface="Arial" panose="020B0604020202020204" pitchFamily="34" charset="0"/>
              <a:buChar char="•"/>
            </a:pPr>
            <a:r>
              <a:rPr lang="en-US" sz="1600" dirty="0" smtClean="0"/>
              <a:t>Net </a:t>
            </a:r>
            <a:r>
              <a:rPr lang="en-US" sz="1600" dirty="0"/>
              <a:t>profit is often called operating profit - they mean the same.</a:t>
            </a:r>
          </a:p>
        </p:txBody>
      </p:sp>
    </p:spTree>
    <p:extLst>
      <p:ext uri="{BB962C8B-B14F-4D97-AF65-F5344CB8AC3E}">
        <p14:creationId xmlns:p14="http://schemas.microsoft.com/office/powerpoint/2010/main" val="1420917301"/>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264696" cy="5509200"/>
          </a:xfrm>
          <a:prstGeom prst="rect">
            <a:avLst/>
          </a:prstGeom>
        </p:spPr>
        <p:txBody>
          <a:bodyPr wrap="square">
            <a:spAutoFit/>
          </a:bodyPr>
          <a:lstStyle/>
          <a:p>
            <a:pPr>
              <a:spcAft>
                <a:spcPts val="300"/>
              </a:spcAft>
              <a:buClr>
                <a:schemeClr val="accent6">
                  <a:lumMod val="50000"/>
                </a:schemeClr>
              </a:buClr>
            </a:pPr>
            <a:r>
              <a:rPr lang="en-US" b="1" dirty="0"/>
              <a:t>Can you see what happened to Daniel?</a:t>
            </a:r>
          </a:p>
          <a:p>
            <a:pPr marL="398463" indent="-398463">
              <a:spcAft>
                <a:spcPts val="300"/>
              </a:spcAft>
              <a:buClr>
                <a:schemeClr val="accent6">
                  <a:lumMod val="50000"/>
                </a:schemeClr>
              </a:buClr>
              <a:buFont typeface="Wingdings 3" panose="05040102010807070707" pitchFamily="18" charset="2"/>
              <a:buChar char=""/>
            </a:pPr>
            <a:r>
              <a:rPr lang="en-US" dirty="0"/>
              <a:t>Although he managed to cover his variable costs, Daniel actually made a loss of £960. His overheads were greater than his gross profit, so net profit was negative. This isn't too bad for the first year of a </a:t>
            </a:r>
            <a:r>
              <a:rPr lang="en-US" dirty="0" smtClean="0"/>
              <a:t>business.</a:t>
            </a:r>
          </a:p>
          <a:p>
            <a:pPr marL="398463" indent="-398463">
              <a:spcAft>
                <a:spcPts val="300"/>
              </a:spcAft>
              <a:buClr>
                <a:schemeClr val="accent6">
                  <a:lumMod val="50000"/>
                </a:schemeClr>
              </a:buClr>
              <a:buFont typeface="Wingdings 3" panose="05040102010807070707" pitchFamily="18" charset="2"/>
              <a:buChar char=""/>
            </a:pPr>
            <a:r>
              <a:rPr lang="en-US" dirty="0" smtClean="0"/>
              <a:t>With </a:t>
            </a:r>
            <a:r>
              <a:rPr lang="en-US" dirty="0"/>
              <a:t>what he learned in the first year, he can probably make changes that will help to bring the business to profit next year. Bearing in mind that he paid himself £24 for each bowl sold, he made an income of £21,600. </a:t>
            </a:r>
            <a:endParaRPr lang="en-US" dirty="0" smtClean="0"/>
          </a:p>
          <a:p>
            <a:pPr marL="398463" indent="-398463">
              <a:spcAft>
                <a:spcPts val="300"/>
              </a:spcAft>
              <a:buClr>
                <a:schemeClr val="accent6">
                  <a:lumMod val="50000"/>
                </a:schemeClr>
              </a:buClr>
              <a:buFont typeface="Wingdings 3" panose="05040102010807070707" pitchFamily="18" charset="2"/>
              <a:buChar char=""/>
            </a:pPr>
            <a:r>
              <a:rPr lang="en-US" dirty="0" smtClean="0"/>
              <a:t>It </a:t>
            </a:r>
            <a:r>
              <a:rPr lang="en-US" dirty="0"/>
              <a:t>is clear that his business can't support that level of income for himself, and effectively his income is lower because of the losses. He has to work very hard because in addition to making the bowls he does all the packaging and posting, the administrative tasks and the </a:t>
            </a:r>
            <a:r>
              <a:rPr lang="en-US" dirty="0" smtClean="0"/>
              <a:t>accounts.</a:t>
            </a:r>
          </a:p>
          <a:p>
            <a:pPr marL="398463" indent="-398463">
              <a:spcAft>
                <a:spcPts val="300"/>
              </a:spcAft>
              <a:buClr>
                <a:schemeClr val="accent6">
                  <a:lumMod val="50000"/>
                </a:schemeClr>
              </a:buClr>
              <a:buFont typeface="Wingdings 3" panose="05040102010807070707" pitchFamily="18" charset="2"/>
              <a:buChar char=""/>
            </a:pPr>
            <a:r>
              <a:rPr lang="en-US" dirty="0" smtClean="0"/>
              <a:t>But </a:t>
            </a:r>
            <a:r>
              <a:rPr lang="en-US" dirty="0"/>
              <a:t>he is still in business and he can build on his experience, even though he had to fall back on his loan finance to cover the loss.</a:t>
            </a:r>
          </a:p>
        </p:txBody>
      </p:sp>
      <p:sp>
        <p:nvSpPr>
          <p:cNvPr id="6" name="Title 1"/>
          <p:cNvSpPr>
            <a:spLocks noGrp="1"/>
          </p:cNvSpPr>
          <p:nvPr>
            <p:ph type="title"/>
          </p:nvPr>
        </p:nvSpPr>
        <p:spPr>
          <a:xfrm>
            <a:off x="35496" y="72008"/>
            <a:ext cx="7704856" cy="548680"/>
          </a:xfrm>
        </p:spPr>
        <p:txBody>
          <a:bodyPr>
            <a:noAutofit/>
          </a:bodyPr>
          <a:lstStyle/>
          <a:p>
            <a:r>
              <a:rPr lang="en-GB" sz="3500" dirty="0" smtClean="0"/>
              <a:t>18.1 </a:t>
            </a:r>
            <a:r>
              <a:rPr lang="en-GB" sz="3500" dirty="0"/>
              <a:t>– </a:t>
            </a:r>
            <a:r>
              <a:rPr lang="en-GB" sz="3500" dirty="0" smtClean="0"/>
              <a:t>Measuring Profit – Recording P&amp;L</a:t>
            </a:r>
            <a:endParaRPr lang="en-GB" sz="3500" dirty="0"/>
          </a:p>
        </p:txBody>
      </p:sp>
      <p:sp>
        <p:nvSpPr>
          <p:cNvPr id="7" name="Round Same Side Corner Rectangle 6">
            <a:hlinkClick r:id="" action="ppaction://noaction"/>
          </p:cNvPr>
          <p:cNvSpPr/>
          <p:nvPr/>
        </p:nvSpPr>
        <p:spPr>
          <a:xfrm>
            <a:off x="6876256"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101</a:t>
            </a:r>
            <a:endParaRPr lang="en-GB" sz="1200" b="1" dirty="0">
              <a:latin typeface="Arial" panose="020B0604020202020204" pitchFamily="34" charset="0"/>
              <a:cs typeface="Arial" panose="020B0604020202020204" pitchFamily="34" charset="0"/>
            </a:endParaRPr>
          </a:p>
        </p:txBody>
      </p:sp>
      <p:pic>
        <p:nvPicPr>
          <p:cNvPr id="19458" name="Picture 2" descr="Image result for profit and loss accou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75318" y="1096426"/>
            <a:ext cx="2282187" cy="1900525"/>
          </a:xfrm>
          <a:prstGeom prst="rect">
            <a:avLst/>
          </a:prstGeom>
          <a:noFill/>
          <a:extLst>
            <a:ext uri="{909E8E84-426E-40DD-AFC4-6F175D3DCCD1}">
              <a14:hiddenFill xmlns:a14="http://schemas.microsoft.com/office/drawing/2010/main">
                <a:solidFill>
                  <a:srgbClr val="FFFFFF"/>
                </a:solidFill>
              </a14:hiddenFill>
            </a:ext>
          </a:extLst>
        </p:spPr>
      </p:pic>
      <p:pic>
        <p:nvPicPr>
          <p:cNvPr id="19460" name="Picture 4" descr="Image result for profit and loss accoun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75318" y="3110508"/>
            <a:ext cx="2282187" cy="2305435"/>
          </a:xfrm>
          <a:prstGeom prst="rect">
            <a:avLst/>
          </a:prstGeom>
          <a:noFill/>
          <a:extLst>
            <a:ext uri="{909E8E84-426E-40DD-AFC4-6F175D3DCCD1}">
              <a14:hiddenFill xmlns:a14="http://schemas.microsoft.com/office/drawing/2010/main">
                <a:solidFill>
                  <a:srgbClr val="FFFFFF"/>
                </a:solidFill>
              </a14:hiddenFill>
            </a:ext>
          </a:extLst>
        </p:spPr>
      </p:pic>
      <p:pic>
        <p:nvPicPr>
          <p:cNvPr id="19462" name="Picture 6" descr="Image result for profit and loss accoun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6" y="5529500"/>
            <a:ext cx="2341289" cy="11238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3470165"/>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145729"/>
            <a:ext cx="8496944" cy="5307607"/>
          </a:xfrm>
          <a:prstGeom prst="rect">
            <a:avLst/>
          </a:prstGeom>
          <a:solidFill>
            <a:schemeClr val="tx2">
              <a:lumMod val="20000"/>
              <a:lumOff val="80000"/>
            </a:schemeClr>
          </a:solidFill>
          <a:ln w="57150">
            <a:solidFill>
              <a:srgbClr val="002060"/>
            </a:solidFill>
          </a:ln>
        </p:spPr>
        <p:txBody>
          <a:bodyPr wrap="square">
            <a:spAutoFit/>
          </a:bodyPr>
          <a:lstStyle/>
          <a:p>
            <a:pPr marL="398463" indent="-398463">
              <a:spcAft>
                <a:spcPts val="300"/>
              </a:spcAft>
              <a:buClr>
                <a:schemeClr val="accent6">
                  <a:lumMod val="50000"/>
                </a:schemeClr>
              </a:buClr>
              <a:buFont typeface="Wingdings 3" panose="05040102010807070707" pitchFamily="18" charset="2"/>
              <a:buChar char=""/>
            </a:pPr>
            <a:r>
              <a:rPr lang="en-US" sz="2040" dirty="0"/>
              <a:t>The </a:t>
            </a:r>
            <a:r>
              <a:rPr lang="en-US" sz="2040" b="1" dirty="0">
                <a:solidFill>
                  <a:srgbClr val="FF0000"/>
                </a:solidFill>
              </a:rPr>
              <a:t>profit and loss</a:t>
            </a:r>
            <a:r>
              <a:rPr lang="en-US" sz="2040" dirty="0">
                <a:solidFill>
                  <a:srgbClr val="FF0000"/>
                </a:solidFill>
              </a:rPr>
              <a:t> </a:t>
            </a:r>
            <a:r>
              <a:rPr lang="en-US" sz="2040" dirty="0"/>
              <a:t>account starts with a statement of sales revenue and deducts each different group of costs to arrive at a measurement of profit.</a:t>
            </a:r>
          </a:p>
          <a:p>
            <a:pPr marL="398463" indent="-398463">
              <a:spcAft>
                <a:spcPts val="300"/>
              </a:spcAft>
              <a:buClr>
                <a:schemeClr val="accent6">
                  <a:lumMod val="50000"/>
                </a:schemeClr>
              </a:buClr>
              <a:buFont typeface="Wingdings 3" panose="05040102010807070707" pitchFamily="18" charset="2"/>
              <a:buChar char=""/>
            </a:pPr>
            <a:r>
              <a:rPr lang="en-US" sz="2040" b="1" dirty="0">
                <a:solidFill>
                  <a:srgbClr val="FF0000"/>
                </a:solidFill>
              </a:rPr>
              <a:t>Turnover</a:t>
            </a:r>
            <a:r>
              <a:rPr lang="en-US" sz="2040" dirty="0">
                <a:solidFill>
                  <a:srgbClr val="FF0000"/>
                </a:solidFill>
              </a:rPr>
              <a:t> </a:t>
            </a:r>
            <a:r>
              <a:rPr lang="en-US" sz="2040" dirty="0"/>
              <a:t>means total sales revenue for the year.</a:t>
            </a:r>
          </a:p>
          <a:p>
            <a:pPr marL="398463" indent="-398463">
              <a:spcAft>
                <a:spcPts val="300"/>
              </a:spcAft>
              <a:buClr>
                <a:schemeClr val="accent6">
                  <a:lumMod val="50000"/>
                </a:schemeClr>
              </a:buClr>
              <a:buFont typeface="Wingdings 3" panose="05040102010807070707" pitchFamily="18" charset="2"/>
              <a:buChar char=""/>
            </a:pPr>
            <a:r>
              <a:rPr lang="en-US" sz="2040" b="1" dirty="0">
                <a:solidFill>
                  <a:srgbClr val="FF0000"/>
                </a:solidFill>
              </a:rPr>
              <a:t>'Cost of goods sold</a:t>
            </a:r>
            <a:r>
              <a:rPr lang="en-US" sz="2040" dirty="0"/>
              <a:t>' means the cost of inputs to the actual production process, e.g. labour, components, raw materials. It excludes overheads. It will vary directly with the amount produced.</a:t>
            </a:r>
          </a:p>
          <a:p>
            <a:pPr marL="398463" indent="-398463">
              <a:spcAft>
                <a:spcPts val="300"/>
              </a:spcAft>
              <a:buClr>
                <a:schemeClr val="accent6">
                  <a:lumMod val="50000"/>
                </a:schemeClr>
              </a:buClr>
              <a:buFont typeface="Wingdings 3" panose="05040102010807070707" pitchFamily="18" charset="2"/>
              <a:buChar char=""/>
            </a:pPr>
            <a:r>
              <a:rPr lang="en-US" sz="2040" b="1" dirty="0">
                <a:solidFill>
                  <a:srgbClr val="FF0000"/>
                </a:solidFill>
              </a:rPr>
              <a:t>Overheads</a:t>
            </a:r>
            <a:r>
              <a:rPr lang="en-US" sz="2040" dirty="0">
                <a:solidFill>
                  <a:srgbClr val="FF0000"/>
                </a:solidFill>
              </a:rPr>
              <a:t> </a:t>
            </a:r>
            <a:r>
              <a:rPr lang="en-US" sz="2040" dirty="0"/>
              <a:t>are the costs that stay the same regardless of how much is produced.</a:t>
            </a:r>
          </a:p>
          <a:p>
            <a:pPr marL="398463" indent="-398463">
              <a:spcAft>
                <a:spcPts val="300"/>
              </a:spcAft>
              <a:buClr>
                <a:schemeClr val="accent6">
                  <a:lumMod val="50000"/>
                </a:schemeClr>
              </a:buClr>
              <a:buFont typeface="Wingdings 3" panose="05040102010807070707" pitchFamily="18" charset="2"/>
              <a:buChar char=""/>
            </a:pPr>
            <a:r>
              <a:rPr lang="en-US" sz="2040" b="1" dirty="0">
                <a:solidFill>
                  <a:srgbClr val="FF0000"/>
                </a:solidFill>
              </a:rPr>
              <a:t>Gross profit </a:t>
            </a:r>
            <a:r>
              <a:rPr lang="en-US" sz="2040" dirty="0"/>
              <a:t>means sales revenue less the immediate costs of producing the goods sold.</a:t>
            </a:r>
          </a:p>
          <a:p>
            <a:pPr marL="398463" indent="-398463">
              <a:spcAft>
                <a:spcPts val="300"/>
              </a:spcAft>
              <a:buClr>
                <a:schemeClr val="accent6">
                  <a:lumMod val="50000"/>
                </a:schemeClr>
              </a:buClr>
              <a:buFont typeface="Wingdings 3" panose="05040102010807070707" pitchFamily="18" charset="2"/>
              <a:buChar char=""/>
            </a:pPr>
            <a:r>
              <a:rPr lang="en-US" sz="2040" b="1" dirty="0">
                <a:solidFill>
                  <a:srgbClr val="FF0000"/>
                </a:solidFill>
              </a:rPr>
              <a:t>Net profit </a:t>
            </a:r>
            <a:r>
              <a:rPr lang="en-US" sz="2040" dirty="0" smtClean="0"/>
              <a:t>is </a:t>
            </a:r>
            <a:r>
              <a:rPr lang="en-US" sz="2040" dirty="0"/>
              <a:t>what remains from sales revenue after the deduction of all operating costs, including overheads. If a loss has been made the figures will be in brackets. Net profit is a </a:t>
            </a:r>
            <a:r>
              <a:rPr lang="en-US" sz="2040" dirty="0" smtClean="0"/>
              <a:t>revealing </a:t>
            </a:r>
            <a:r>
              <a:rPr lang="en-US" sz="2040" dirty="0"/>
              <a:t>measure of performance which can be used to make comparisons over a number of years. Larger </a:t>
            </a:r>
            <a:r>
              <a:rPr lang="en-US" sz="2040" dirty="0" smtClean="0"/>
              <a:t>firms </a:t>
            </a:r>
            <a:r>
              <a:rPr lang="en-US" sz="2040" dirty="0"/>
              <a:t>refer to net profit as operating profit.</a:t>
            </a:r>
          </a:p>
        </p:txBody>
      </p:sp>
      <p:sp>
        <p:nvSpPr>
          <p:cNvPr id="6" name="Title 1"/>
          <p:cNvSpPr>
            <a:spLocks noGrp="1"/>
          </p:cNvSpPr>
          <p:nvPr>
            <p:ph type="title"/>
          </p:nvPr>
        </p:nvSpPr>
        <p:spPr>
          <a:xfrm>
            <a:off x="35496" y="72008"/>
            <a:ext cx="7704856" cy="548680"/>
          </a:xfrm>
        </p:spPr>
        <p:txBody>
          <a:bodyPr>
            <a:noAutofit/>
          </a:bodyPr>
          <a:lstStyle/>
          <a:p>
            <a:r>
              <a:rPr lang="en-GB" sz="3500" dirty="0" smtClean="0"/>
              <a:t>18.1 </a:t>
            </a:r>
            <a:r>
              <a:rPr lang="en-GB" sz="3500" dirty="0"/>
              <a:t>– </a:t>
            </a:r>
            <a:r>
              <a:rPr lang="en-GB" sz="3500" dirty="0" smtClean="0"/>
              <a:t>Measuring Profit – Recording P&amp;L</a:t>
            </a:r>
            <a:endParaRPr lang="en-GB" sz="3500" dirty="0"/>
          </a:p>
        </p:txBody>
      </p:sp>
      <p:sp>
        <p:nvSpPr>
          <p:cNvPr id="7" name="Round Same Side Corner Rectangle 6">
            <a:hlinkClick r:id="" action="ppaction://noaction"/>
          </p:cNvPr>
          <p:cNvSpPr/>
          <p:nvPr/>
        </p:nvSpPr>
        <p:spPr>
          <a:xfrm>
            <a:off x="6876256"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102</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59929277"/>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264696" cy="5416868"/>
          </a:xfrm>
          <a:prstGeom prst="rect">
            <a:avLst/>
          </a:prstGeom>
        </p:spPr>
        <p:txBody>
          <a:bodyPr wrap="square">
            <a:spAutoFit/>
          </a:bodyPr>
          <a:lstStyle/>
          <a:p>
            <a:pPr>
              <a:spcAft>
                <a:spcPts val="300"/>
              </a:spcAft>
              <a:buClr>
                <a:schemeClr val="accent6">
                  <a:lumMod val="50000"/>
                </a:schemeClr>
              </a:buClr>
            </a:pPr>
            <a:r>
              <a:rPr lang="en-US" sz="2100" b="1" dirty="0">
                <a:solidFill>
                  <a:srgbClr val="FF0000"/>
                </a:solidFill>
              </a:rPr>
              <a:t>Show your understanding</a:t>
            </a:r>
          </a:p>
          <a:p>
            <a:pPr marL="398463" indent="-398463">
              <a:spcAft>
                <a:spcPts val="300"/>
              </a:spcAft>
              <a:buClr>
                <a:schemeClr val="accent6">
                  <a:lumMod val="50000"/>
                </a:schemeClr>
              </a:buClr>
              <a:buFont typeface="Wingdings 3" panose="05040102010807070707" pitchFamily="18" charset="2"/>
              <a:buChar char=""/>
            </a:pPr>
            <a:r>
              <a:rPr lang="en-US" sz="2100" dirty="0">
                <a:solidFill>
                  <a:srgbClr val="FF0000"/>
                </a:solidFill>
              </a:rPr>
              <a:t>Daniel thought that in 2012, he might pay himself just £10 an hour for working on the bowls. How much would his income fall if this was the only change he made? Rewrite the P&amp;L account to show what it would look like if he did this.</a:t>
            </a:r>
          </a:p>
          <a:p>
            <a:pPr marL="398463" indent="-398463">
              <a:spcAft>
                <a:spcPts val="300"/>
              </a:spcAft>
              <a:buClr>
                <a:schemeClr val="accent6">
                  <a:lumMod val="50000"/>
                </a:schemeClr>
              </a:buClr>
              <a:buFont typeface="Wingdings 3" panose="05040102010807070707" pitchFamily="18" charset="2"/>
              <a:buChar char=""/>
            </a:pPr>
            <a:r>
              <a:rPr lang="en-US" sz="2100" dirty="0">
                <a:solidFill>
                  <a:srgbClr val="FF0000"/>
                </a:solidFill>
              </a:rPr>
              <a:t>As an alternative strategy, he considered raising the price to £41. He assumed that his sales volume would not change. If he is right, what will happen? Rewrite the P&amp;L account to show this change.</a:t>
            </a:r>
          </a:p>
          <a:p>
            <a:pPr marL="398463" indent="-398463">
              <a:spcAft>
                <a:spcPts val="300"/>
              </a:spcAft>
              <a:buClr>
                <a:schemeClr val="accent6">
                  <a:lumMod val="50000"/>
                </a:schemeClr>
              </a:buClr>
              <a:buFont typeface="Wingdings 3" panose="05040102010807070707" pitchFamily="18" charset="2"/>
              <a:buChar char=""/>
            </a:pPr>
            <a:r>
              <a:rPr lang="en-US" sz="2100" dirty="0">
                <a:solidFill>
                  <a:srgbClr val="FF0000"/>
                </a:solidFill>
              </a:rPr>
              <a:t>Assess the likelihood of Daniel continuing to sell the same number of bowls at this price.</a:t>
            </a:r>
          </a:p>
          <a:p>
            <a:pPr marL="398463" indent="-398463">
              <a:spcAft>
                <a:spcPts val="300"/>
              </a:spcAft>
              <a:buClr>
                <a:schemeClr val="accent6">
                  <a:lumMod val="50000"/>
                </a:schemeClr>
              </a:buClr>
              <a:buFont typeface="Wingdings 3" panose="05040102010807070707" pitchFamily="18" charset="2"/>
              <a:buChar char=""/>
            </a:pPr>
            <a:r>
              <a:rPr lang="en-US" sz="2100" dirty="0">
                <a:solidFill>
                  <a:srgbClr val="FF0000"/>
                </a:solidFill>
              </a:rPr>
              <a:t>Are there other things Daniel could do to make his business more profitable?</a:t>
            </a:r>
          </a:p>
        </p:txBody>
      </p:sp>
      <p:sp>
        <p:nvSpPr>
          <p:cNvPr id="6" name="Title 1"/>
          <p:cNvSpPr>
            <a:spLocks noGrp="1"/>
          </p:cNvSpPr>
          <p:nvPr>
            <p:ph type="title"/>
          </p:nvPr>
        </p:nvSpPr>
        <p:spPr>
          <a:xfrm>
            <a:off x="35496" y="72008"/>
            <a:ext cx="7704856" cy="548680"/>
          </a:xfrm>
        </p:spPr>
        <p:txBody>
          <a:bodyPr>
            <a:noAutofit/>
          </a:bodyPr>
          <a:lstStyle/>
          <a:p>
            <a:r>
              <a:rPr lang="en-GB" sz="3500" dirty="0" smtClean="0"/>
              <a:t>18.1 </a:t>
            </a:r>
            <a:r>
              <a:rPr lang="en-GB" sz="3500" dirty="0"/>
              <a:t>– </a:t>
            </a:r>
            <a:r>
              <a:rPr lang="en-GB" sz="3500" dirty="0" smtClean="0"/>
              <a:t>Measuring Profit – Recording P&amp;L</a:t>
            </a:r>
            <a:endParaRPr lang="en-GB" sz="3500" dirty="0"/>
          </a:p>
        </p:txBody>
      </p:sp>
      <p:sp>
        <p:nvSpPr>
          <p:cNvPr id="7" name="Round Same Side Corner Rectangle 6">
            <a:hlinkClick r:id="" action="ppaction://noaction"/>
          </p:cNvPr>
          <p:cNvSpPr/>
          <p:nvPr/>
        </p:nvSpPr>
        <p:spPr>
          <a:xfrm>
            <a:off x="6876256"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102</a:t>
            </a:r>
            <a:endParaRPr lang="en-GB" sz="1200" b="1" dirty="0">
              <a:latin typeface="Arial" panose="020B0604020202020204" pitchFamily="34" charset="0"/>
              <a:cs typeface="Arial" panose="020B0604020202020204" pitchFamily="34" charset="0"/>
            </a:endParaRPr>
          </a:p>
        </p:txBody>
      </p:sp>
      <p:pic>
        <p:nvPicPr>
          <p:cNvPr id="19458" name="Picture 2" descr="Image result for profit and loss accou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75318" y="1096426"/>
            <a:ext cx="2282187" cy="1900525"/>
          </a:xfrm>
          <a:prstGeom prst="rect">
            <a:avLst/>
          </a:prstGeom>
          <a:noFill/>
          <a:extLst>
            <a:ext uri="{909E8E84-426E-40DD-AFC4-6F175D3DCCD1}">
              <a14:hiddenFill xmlns:a14="http://schemas.microsoft.com/office/drawing/2010/main">
                <a:solidFill>
                  <a:srgbClr val="FFFFFF"/>
                </a:solidFill>
              </a14:hiddenFill>
            </a:ext>
          </a:extLst>
        </p:spPr>
      </p:pic>
      <p:pic>
        <p:nvPicPr>
          <p:cNvPr id="19460" name="Picture 4" descr="Image result for profit and loss accoun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75318" y="3110508"/>
            <a:ext cx="2282187" cy="2305435"/>
          </a:xfrm>
          <a:prstGeom prst="rect">
            <a:avLst/>
          </a:prstGeom>
          <a:noFill/>
          <a:extLst>
            <a:ext uri="{909E8E84-426E-40DD-AFC4-6F175D3DCCD1}">
              <a14:hiddenFill xmlns:a14="http://schemas.microsoft.com/office/drawing/2010/main">
                <a:solidFill>
                  <a:srgbClr val="FFFFFF"/>
                </a:solidFill>
              </a14:hiddenFill>
            </a:ext>
          </a:extLst>
        </p:spPr>
      </p:pic>
      <p:pic>
        <p:nvPicPr>
          <p:cNvPr id="19462" name="Picture 6" descr="Image result for profit and loss accoun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6" y="5529500"/>
            <a:ext cx="2341289" cy="11238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5433261"/>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23528" y="3789040"/>
            <a:ext cx="8496944" cy="603975"/>
          </a:xfrm>
          <a:prstGeom prst="rect">
            <a:avLst/>
          </a:prstGeom>
          <a:solidFill>
            <a:srgbClr val="92D050">
              <a:alpha val="7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323528" y="2609001"/>
            <a:ext cx="8496944" cy="603975"/>
          </a:xfrm>
          <a:prstGeom prst="rect">
            <a:avLst/>
          </a:prstGeom>
          <a:solidFill>
            <a:srgbClr val="92D050">
              <a:alpha val="7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251520" y="1096426"/>
            <a:ext cx="8568952" cy="5737468"/>
          </a:xfrm>
          <a:prstGeom prst="rect">
            <a:avLst/>
          </a:prstGeom>
        </p:spPr>
        <p:txBody>
          <a:bodyPr wrap="square">
            <a:spAutoFit/>
          </a:bodyPr>
          <a:lstStyle/>
          <a:p>
            <a:pPr marL="398463" indent="-398463">
              <a:spcAft>
                <a:spcPts val="300"/>
              </a:spcAft>
              <a:buClr>
                <a:schemeClr val="accent6">
                  <a:lumMod val="50000"/>
                </a:schemeClr>
              </a:buClr>
              <a:buFont typeface="Wingdings 3" panose="05040102010807070707" pitchFamily="18" charset="2"/>
              <a:buChar char=""/>
            </a:pPr>
            <a:r>
              <a:rPr lang="en-US" dirty="0"/>
              <a:t>You can compare profit levels from year to year but if you really want to analyse the meaning of a certain level of profit, you need to look at profit margins. They can be used to measure how effective a business is in turning sales revenue into profit.</a:t>
            </a:r>
          </a:p>
          <a:p>
            <a:pPr marL="398463" indent="-398463">
              <a:spcAft>
                <a:spcPts val="300"/>
              </a:spcAft>
              <a:buClr>
                <a:schemeClr val="accent6">
                  <a:lumMod val="50000"/>
                </a:schemeClr>
              </a:buClr>
              <a:buFont typeface="Wingdings 3" panose="05040102010807070707" pitchFamily="18" charset="2"/>
              <a:buChar char=""/>
            </a:pPr>
            <a:r>
              <a:rPr lang="en-US" dirty="0"/>
              <a:t>Gross profit margin is gross profit as a percentage of sales revenue</a:t>
            </a:r>
            <a:r>
              <a:rPr lang="en-US" dirty="0" smtClean="0"/>
              <a:t>.</a:t>
            </a:r>
            <a:br>
              <a:rPr lang="en-US" dirty="0" smtClean="0"/>
            </a:br>
            <a:endParaRPr lang="en-US" sz="1100" dirty="0"/>
          </a:p>
          <a:p>
            <a:pPr>
              <a:lnSpc>
                <a:spcPts val="800"/>
              </a:lnSpc>
              <a:spcAft>
                <a:spcPts val="0"/>
              </a:spcAft>
              <a:buClr>
                <a:schemeClr val="accent6">
                  <a:lumMod val="50000"/>
                </a:schemeClr>
              </a:buClr>
              <a:tabLst>
                <a:tab pos="4662488" algn="ctr"/>
              </a:tabLst>
            </a:pPr>
            <a:r>
              <a:rPr lang="en-US" b="1" dirty="0" smtClean="0"/>
              <a:t>	</a:t>
            </a:r>
            <a:r>
              <a:rPr lang="en-US" b="1" u="sng" dirty="0" smtClean="0"/>
              <a:t>Gross profit  </a:t>
            </a:r>
          </a:p>
          <a:p>
            <a:pPr marL="901700" lvl="1">
              <a:lnSpc>
                <a:spcPts val="800"/>
              </a:lnSpc>
              <a:spcAft>
                <a:spcPts val="0"/>
              </a:spcAft>
              <a:buClr>
                <a:schemeClr val="accent6">
                  <a:lumMod val="50000"/>
                </a:schemeClr>
              </a:buClr>
              <a:tabLst>
                <a:tab pos="6181725" algn="ctr"/>
              </a:tabLst>
            </a:pPr>
            <a:r>
              <a:rPr lang="en-US" b="1" dirty="0" smtClean="0"/>
              <a:t> Gross </a:t>
            </a:r>
            <a:r>
              <a:rPr lang="en-US" b="1" dirty="0"/>
              <a:t>profit margin </a:t>
            </a:r>
            <a:r>
              <a:rPr lang="en-US" b="1" dirty="0" smtClean="0"/>
              <a:t>= 	X </a:t>
            </a:r>
            <a:r>
              <a:rPr lang="en-US" b="1" dirty="0"/>
              <a:t>100</a:t>
            </a:r>
            <a:endParaRPr lang="en-US" b="1" dirty="0" smtClean="0"/>
          </a:p>
          <a:p>
            <a:pPr lvl="1">
              <a:lnSpc>
                <a:spcPts val="800"/>
              </a:lnSpc>
              <a:spcAft>
                <a:spcPts val="0"/>
              </a:spcAft>
              <a:buClr>
                <a:schemeClr val="accent6">
                  <a:lumMod val="50000"/>
                </a:schemeClr>
              </a:buClr>
              <a:tabLst>
                <a:tab pos="6181725" algn="ctr"/>
              </a:tabLst>
            </a:pPr>
            <a:r>
              <a:rPr lang="en-US" b="1" dirty="0" smtClean="0"/>
              <a:t>	</a:t>
            </a:r>
          </a:p>
          <a:p>
            <a:pPr lvl="1">
              <a:lnSpc>
                <a:spcPts val="800"/>
              </a:lnSpc>
              <a:spcAft>
                <a:spcPts val="0"/>
              </a:spcAft>
              <a:buClr>
                <a:schemeClr val="accent6">
                  <a:lumMod val="50000"/>
                </a:schemeClr>
              </a:buClr>
              <a:tabLst>
                <a:tab pos="4752975" algn="ctr"/>
              </a:tabLst>
            </a:pPr>
            <a:r>
              <a:rPr lang="en-US" b="1" dirty="0" smtClean="0"/>
              <a:t>	Sales </a:t>
            </a:r>
            <a:r>
              <a:rPr lang="en-US" b="1" dirty="0"/>
              <a:t>revenue</a:t>
            </a:r>
          </a:p>
          <a:p>
            <a:pPr marL="398463" indent="-398463">
              <a:spcAft>
                <a:spcPts val="300"/>
              </a:spcAft>
              <a:buClr>
                <a:schemeClr val="accent6">
                  <a:lumMod val="50000"/>
                </a:schemeClr>
              </a:buClr>
              <a:buFont typeface="Wingdings 3" panose="05040102010807070707" pitchFamily="18" charset="2"/>
              <a:buChar char=""/>
            </a:pPr>
            <a:r>
              <a:rPr lang="en-US" dirty="0"/>
              <a:t>Net profit margin is calculated in the same way as gross profit margin. It is net profit as a percentage of sales revenue</a:t>
            </a:r>
            <a:r>
              <a:rPr lang="en-US" dirty="0" smtClean="0"/>
              <a:t>.</a:t>
            </a:r>
          </a:p>
          <a:p>
            <a:pPr marL="398463" indent="-398463">
              <a:spcAft>
                <a:spcPts val="300"/>
              </a:spcAft>
              <a:buClr>
                <a:schemeClr val="accent6">
                  <a:lumMod val="50000"/>
                </a:schemeClr>
              </a:buClr>
              <a:buFont typeface="Wingdings 3" panose="05040102010807070707" pitchFamily="18" charset="2"/>
              <a:buChar char=""/>
            </a:pPr>
            <a:endParaRPr lang="en-US" sz="1000" dirty="0"/>
          </a:p>
          <a:p>
            <a:pPr>
              <a:lnSpc>
                <a:spcPts val="800"/>
              </a:lnSpc>
              <a:spcAft>
                <a:spcPts val="0"/>
              </a:spcAft>
              <a:buClr>
                <a:schemeClr val="accent6">
                  <a:lumMod val="50000"/>
                </a:schemeClr>
              </a:buClr>
              <a:tabLst>
                <a:tab pos="4662488" algn="ctr"/>
              </a:tabLst>
            </a:pPr>
            <a:r>
              <a:rPr lang="en-US" b="1" dirty="0"/>
              <a:t>	</a:t>
            </a:r>
            <a:r>
              <a:rPr lang="en-US" b="1" u="sng" dirty="0" smtClean="0"/>
              <a:t>Net </a:t>
            </a:r>
            <a:r>
              <a:rPr lang="en-US" b="1" u="sng" dirty="0"/>
              <a:t>profit  </a:t>
            </a:r>
          </a:p>
          <a:p>
            <a:pPr marL="1158875" lvl="1">
              <a:lnSpc>
                <a:spcPts val="800"/>
              </a:lnSpc>
              <a:spcAft>
                <a:spcPts val="0"/>
              </a:spcAft>
              <a:buClr>
                <a:schemeClr val="accent6">
                  <a:lumMod val="50000"/>
                </a:schemeClr>
              </a:buClr>
              <a:tabLst>
                <a:tab pos="6181725" algn="ctr"/>
              </a:tabLst>
            </a:pPr>
            <a:r>
              <a:rPr lang="en-US" b="1" dirty="0"/>
              <a:t> </a:t>
            </a:r>
            <a:r>
              <a:rPr lang="en-US" b="1" dirty="0" smtClean="0"/>
              <a:t>Net </a:t>
            </a:r>
            <a:r>
              <a:rPr lang="en-US" b="1" dirty="0"/>
              <a:t>profit margin = 	X 100</a:t>
            </a:r>
          </a:p>
          <a:p>
            <a:pPr lvl="1">
              <a:lnSpc>
                <a:spcPts val="800"/>
              </a:lnSpc>
              <a:spcAft>
                <a:spcPts val="0"/>
              </a:spcAft>
              <a:buClr>
                <a:schemeClr val="accent6">
                  <a:lumMod val="50000"/>
                </a:schemeClr>
              </a:buClr>
              <a:tabLst>
                <a:tab pos="6181725" algn="ctr"/>
              </a:tabLst>
            </a:pPr>
            <a:r>
              <a:rPr lang="en-US" b="1" dirty="0"/>
              <a:t>	</a:t>
            </a:r>
          </a:p>
          <a:p>
            <a:pPr lvl="1">
              <a:lnSpc>
                <a:spcPts val="800"/>
              </a:lnSpc>
              <a:spcAft>
                <a:spcPts val="0"/>
              </a:spcAft>
              <a:buClr>
                <a:schemeClr val="accent6">
                  <a:lumMod val="50000"/>
                </a:schemeClr>
              </a:buClr>
              <a:tabLst>
                <a:tab pos="4752975" algn="ctr"/>
              </a:tabLst>
            </a:pPr>
            <a:r>
              <a:rPr lang="en-US" b="1" dirty="0"/>
              <a:t>	Sales revenue</a:t>
            </a:r>
          </a:p>
          <a:p>
            <a:pPr marL="398463" indent="-398463">
              <a:spcAft>
                <a:spcPts val="300"/>
              </a:spcAft>
              <a:buClr>
                <a:schemeClr val="accent6">
                  <a:lumMod val="50000"/>
                </a:schemeClr>
              </a:buClr>
              <a:buFont typeface="Wingdings 3" panose="05040102010807070707" pitchFamily="18" charset="2"/>
              <a:buChar char=""/>
            </a:pPr>
            <a:endParaRPr lang="en-US" sz="1200" dirty="0" smtClean="0"/>
          </a:p>
          <a:p>
            <a:pPr marL="398463" indent="-398463">
              <a:spcAft>
                <a:spcPts val="300"/>
              </a:spcAft>
              <a:buClr>
                <a:schemeClr val="accent6">
                  <a:lumMod val="50000"/>
                </a:schemeClr>
              </a:buClr>
              <a:buFont typeface="Wingdings 3" panose="05040102010807070707" pitchFamily="18" charset="2"/>
              <a:buChar char=""/>
            </a:pPr>
            <a:r>
              <a:rPr lang="en-US" dirty="0" smtClean="0"/>
              <a:t>Daniel's </a:t>
            </a:r>
            <a:r>
              <a:rPr lang="en-US" dirty="0"/>
              <a:t>gross profit margin for 2011 </a:t>
            </a:r>
            <a:r>
              <a:rPr lang="en-US" dirty="0" smtClean="0"/>
              <a:t>was</a:t>
            </a:r>
            <a:endParaRPr lang="en-US" dirty="0"/>
          </a:p>
          <a:p>
            <a:pPr marL="398463" indent="-398463">
              <a:spcAft>
                <a:spcPts val="300"/>
              </a:spcAft>
              <a:buClr>
                <a:schemeClr val="accent6">
                  <a:lumMod val="50000"/>
                </a:schemeClr>
              </a:buClr>
              <a:buFont typeface="Wingdings 3" panose="05040102010807070707" pitchFamily="18" charset="2"/>
              <a:buChar char=""/>
            </a:pPr>
            <a:endParaRPr lang="en-US" dirty="0" smtClean="0"/>
          </a:p>
          <a:p>
            <a:pPr marL="398463" indent="-398463">
              <a:spcAft>
                <a:spcPts val="300"/>
              </a:spcAft>
              <a:buClr>
                <a:schemeClr val="accent6">
                  <a:lumMod val="50000"/>
                </a:schemeClr>
              </a:buClr>
              <a:buFont typeface="Wingdings 3" panose="05040102010807070707" pitchFamily="18" charset="2"/>
              <a:buChar char=""/>
            </a:pPr>
            <a:r>
              <a:rPr lang="en-US" dirty="0" smtClean="0"/>
              <a:t>Daniel's </a:t>
            </a:r>
            <a:r>
              <a:rPr lang="en-US" dirty="0"/>
              <a:t>net profit margin for 2011 was 	</a:t>
            </a:r>
            <a:endParaRPr lang="en-US" dirty="0" smtClean="0"/>
          </a:p>
          <a:p>
            <a:pPr marL="398463" indent="-398463">
              <a:spcAft>
                <a:spcPts val="300"/>
              </a:spcAft>
              <a:buClr>
                <a:schemeClr val="accent6">
                  <a:lumMod val="50000"/>
                </a:schemeClr>
              </a:buClr>
              <a:buFont typeface="Wingdings 3" panose="05040102010807070707" pitchFamily="18" charset="2"/>
              <a:buChar char=""/>
            </a:pPr>
            <a:endParaRPr lang="en-US" dirty="0"/>
          </a:p>
          <a:p>
            <a:pPr marL="398463" indent="-398463">
              <a:spcAft>
                <a:spcPts val="300"/>
              </a:spcAft>
              <a:buClr>
                <a:schemeClr val="accent6">
                  <a:lumMod val="50000"/>
                </a:schemeClr>
              </a:buClr>
              <a:buFont typeface="Wingdings 3" panose="05040102010807070707" pitchFamily="18" charset="2"/>
              <a:buChar char=""/>
            </a:pPr>
            <a:r>
              <a:rPr lang="en-US" dirty="0" smtClean="0"/>
              <a:t>As </a:t>
            </a:r>
            <a:r>
              <a:rPr lang="en-US" dirty="0"/>
              <a:t>you can see, a loss means a negative net profit margin in 2011. Efforts to cut costs might be called for. Alternatively he might try to increase sales revenue.</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18.2 </a:t>
            </a:r>
            <a:r>
              <a:rPr lang="en-GB" sz="4000" dirty="0"/>
              <a:t>– </a:t>
            </a:r>
            <a:r>
              <a:rPr lang="en-GB" sz="4000" dirty="0" smtClean="0"/>
              <a:t>Gross and Net Profit Margins</a:t>
            </a:r>
            <a:endParaRPr lang="en-GB" sz="4000" dirty="0"/>
          </a:p>
        </p:txBody>
      </p:sp>
      <p:sp>
        <p:nvSpPr>
          <p:cNvPr id="7" name="Round Same Side Corner Rectangle 6">
            <a:hlinkClick r:id="" action="ppaction://noaction"/>
          </p:cNvPr>
          <p:cNvSpPr/>
          <p:nvPr/>
        </p:nvSpPr>
        <p:spPr>
          <a:xfrm>
            <a:off x="6876256"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102</a:t>
            </a:r>
            <a:endParaRPr lang="en-GB" sz="1200" b="1" dirty="0">
              <a:latin typeface="Arial" panose="020B0604020202020204" pitchFamily="34" charset="0"/>
              <a:cs typeface="Arial" panose="020B0604020202020204" pitchFamily="34" charset="0"/>
            </a:endParaRPr>
          </a:p>
        </p:txBody>
      </p:sp>
      <p:sp>
        <p:nvSpPr>
          <p:cNvPr id="4" name="TextBox 3"/>
          <p:cNvSpPr txBox="1"/>
          <p:nvPr/>
        </p:nvSpPr>
        <p:spPr>
          <a:xfrm>
            <a:off x="5004048" y="4509120"/>
            <a:ext cx="2736304" cy="477054"/>
          </a:xfrm>
          <a:prstGeom prst="rect">
            <a:avLst/>
          </a:prstGeom>
          <a:noFill/>
        </p:spPr>
        <p:txBody>
          <a:bodyPr wrap="square" rtlCol="0">
            <a:spAutoFit/>
          </a:bodyPr>
          <a:lstStyle/>
          <a:p>
            <a:pPr>
              <a:lnSpc>
                <a:spcPts val="1000"/>
              </a:lnSpc>
            </a:pPr>
            <a:r>
              <a:rPr lang="en-GB" u="sng" dirty="0" smtClean="0"/>
              <a:t>5,400</a:t>
            </a:r>
          </a:p>
          <a:p>
            <a:pPr>
              <a:lnSpc>
                <a:spcPts val="1000"/>
              </a:lnSpc>
            </a:pPr>
            <a:r>
              <a:rPr lang="en-GB" dirty="0" smtClean="0"/>
              <a:t>	X 100 = 13.95%</a:t>
            </a:r>
          </a:p>
          <a:p>
            <a:pPr>
              <a:lnSpc>
                <a:spcPts val="1000"/>
              </a:lnSpc>
            </a:pPr>
            <a:r>
              <a:rPr lang="en-GB" dirty="0" smtClean="0"/>
              <a:t>38,700</a:t>
            </a:r>
            <a:endParaRPr lang="en-GB" dirty="0"/>
          </a:p>
        </p:txBody>
      </p:sp>
      <p:sp>
        <p:nvSpPr>
          <p:cNvPr id="10" name="TextBox 9"/>
          <p:cNvSpPr txBox="1"/>
          <p:nvPr/>
        </p:nvSpPr>
        <p:spPr>
          <a:xfrm>
            <a:off x="4932040" y="5112186"/>
            <a:ext cx="2736304" cy="477054"/>
          </a:xfrm>
          <a:prstGeom prst="rect">
            <a:avLst/>
          </a:prstGeom>
          <a:noFill/>
        </p:spPr>
        <p:txBody>
          <a:bodyPr wrap="square" rtlCol="0">
            <a:spAutoFit/>
          </a:bodyPr>
          <a:lstStyle/>
          <a:p>
            <a:pPr>
              <a:lnSpc>
                <a:spcPts val="1000"/>
              </a:lnSpc>
            </a:pPr>
            <a:r>
              <a:rPr lang="en-GB" u="sng" dirty="0" smtClean="0"/>
              <a:t>  -960  </a:t>
            </a:r>
          </a:p>
          <a:p>
            <a:pPr>
              <a:lnSpc>
                <a:spcPts val="1000"/>
              </a:lnSpc>
            </a:pPr>
            <a:r>
              <a:rPr lang="en-GB" dirty="0" smtClean="0"/>
              <a:t>	X 100 = -2.5%</a:t>
            </a:r>
          </a:p>
          <a:p>
            <a:pPr>
              <a:lnSpc>
                <a:spcPts val="1000"/>
              </a:lnSpc>
            </a:pPr>
            <a:r>
              <a:rPr lang="en-GB" dirty="0" smtClean="0"/>
              <a:t>38,700</a:t>
            </a:r>
            <a:endParaRPr lang="en-GB" dirty="0"/>
          </a:p>
        </p:txBody>
      </p:sp>
    </p:spTree>
    <p:extLst>
      <p:ext uri="{BB962C8B-B14F-4D97-AF65-F5344CB8AC3E}">
        <p14:creationId xmlns:p14="http://schemas.microsoft.com/office/powerpoint/2010/main" val="3138718508"/>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3554819"/>
          </a:xfrm>
          <a:prstGeom prst="rect">
            <a:avLst/>
          </a:prstGeom>
        </p:spPr>
        <p:txBody>
          <a:bodyPr wrap="square">
            <a:spAutoFit/>
          </a:bodyPr>
          <a:lstStyle/>
          <a:p>
            <a:pPr marL="398463" indent="-398463">
              <a:spcAft>
                <a:spcPts val="300"/>
              </a:spcAft>
              <a:buClr>
                <a:schemeClr val="accent6">
                  <a:lumMod val="50000"/>
                </a:schemeClr>
              </a:buClr>
              <a:buFont typeface="Wingdings 3" panose="05040102010807070707" pitchFamily="18" charset="2"/>
              <a:buChar char=""/>
            </a:pPr>
            <a:r>
              <a:rPr lang="en-US" sz="2000" dirty="0"/>
              <a:t>Profit margins can be compared from year to year. A good profit margin would not be the same for all businesses. Supermarkets tend to have small profit margins, because every item has to be bought in and the supermarket simply sells it. It does not actually create the products. </a:t>
            </a:r>
            <a:endParaRPr lang="en-US" sz="2000" dirty="0" smtClean="0"/>
          </a:p>
          <a:p>
            <a:pPr marL="398463" indent="-398463">
              <a:spcAft>
                <a:spcPts val="300"/>
              </a:spcAft>
              <a:buClr>
                <a:schemeClr val="accent6">
                  <a:lumMod val="50000"/>
                </a:schemeClr>
              </a:buClr>
              <a:buFont typeface="Wingdings 3" panose="05040102010807070707" pitchFamily="18" charset="2"/>
              <a:buChar char=""/>
            </a:pPr>
            <a:r>
              <a:rPr lang="en-US" sz="2000" dirty="0" smtClean="0"/>
              <a:t>A </a:t>
            </a:r>
            <a:r>
              <a:rPr lang="en-US" sz="2000" dirty="0"/>
              <a:t>manufacturer of electrical products would expect higher profit margins because much of the work done to create the product will happen in the factory.</a:t>
            </a:r>
          </a:p>
          <a:p>
            <a:pPr marL="398463" indent="-398463">
              <a:spcAft>
                <a:spcPts val="300"/>
              </a:spcAft>
              <a:buClr>
                <a:schemeClr val="accent6">
                  <a:lumMod val="50000"/>
                </a:schemeClr>
              </a:buClr>
              <a:buFont typeface="Wingdings 3" panose="05040102010807070707" pitchFamily="18" charset="2"/>
              <a:buChar char=""/>
            </a:pPr>
            <a:r>
              <a:rPr lang="en-US" sz="2000" dirty="0" smtClean="0"/>
              <a:t>A small business would concentrate on increasing its profit margins, year by year. Larger businesses can sometimes compare their profit margins with those of similar competing companies - if they can get access to the accounts.</a:t>
            </a:r>
            <a:endParaRPr lang="en-US" sz="2000" dirty="0"/>
          </a:p>
        </p:txBody>
      </p:sp>
      <p:sp>
        <p:nvSpPr>
          <p:cNvPr id="6" name="Title 1"/>
          <p:cNvSpPr>
            <a:spLocks noGrp="1"/>
          </p:cNvSpPr>
          <p:nvPr>
            <p:ph type="title"/>
          </p:nvPr>
        </p:nvSpPr>
        <p:spPr>
          <a:xfrm>
            <a:off x="35496" y="72008"/>
            <a:ext cx="7704856" cy="548680"/>
          </a:xfrm>
        </p:spPr>
        <p:txBody>
          <a:bodyPr>
            <a:noAutofit/>
          </a:bodyPr>
          <a:lstStyle/>
          <a:p>
            <a:r>
              <a:rPr lang="en-GB" sz="4000" dirty="0" smtClean="0"/>
              <a:t>18.2 </a:t>
            </a:r>
            <a:r>
              <a:rPr lang="en-GB" sz="4000" dirty="0"/>
              <a:t>– </a:t>
            </a:r>
            <a:r>
              <a:rPr lang="en-GB" sz="4000" dirty="0" smtClean="0"/>
              <a:t>Gross and Net Profit Margins</a:t>
            </a:r>
            <a:endParaRPr lang="en-GB" sz="4000" dirty="0"/>
          </a:p>
        </p:txBody>
      </p:sp>
      <p:sp>
        <p:nvSpPr>
          <p:cNvPr id="7" name="Round Same Side Corner Rectangle 6">
            <a:hlinkClick r:id="" action="ppaction://noaction"/>
          </p:cNvPr>
          <p:cNvSpPr/>
          <p:nvPr/>
        </p:nvSpPr>
        <p:spPr>
          <a:xfrm>
            <a:off x="6876256"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103</a:t>
            </a:r>
            <a:endParaRPr lang="en-GB" sz="1200" b="1" dirty="0">
              <a:latin typeface="Arial" panose="020B0604020202020204" pitchFamily="34" charset="0"/>
              <a:cs typeface="Arial" panose="020B0604020202020204" pitchFamily="34" charset="0"/>
            </a:endParaRPr>
          </a:p>
        </p:txBody>
      </p:sp>
      <p:sp>
        <p:nvSpPr>
          <p:cNvPr id="15" name="Rectangle 14"/>
          <p:cNvSpPr/>
          <p:nvPr/>
        </p:nvSpPr>
        <p:spPr>
          <a:xfrm>
            <a:off x="323528" y="4645536"/>
            <a:ext cx="8496944" cy="1951816"/>
          </a:xfrm>
          <a:prstGeom prst="rect">
            <a:avLst/>
          </a:prstGeom>
          <a:solidFill>
            <a:schemeClr val="tx2">
              <a:lumMod val="20000"/>
              <a:lumOff val="80000"/>
            </a:schemeClr>
          </a:solidFill>
          <a:ln w="76200">
            <a:solidFill>
              <a:srgbClr val="002060"/>
            </a:solidFill>
          </a:ln>
        </p:spPr>
        <p:txBody>
          <a:bodyPr wrap="square">
            <a:spAutoFit/>
          </a:bodyPr>
          <a:lstStyle/>
          <a:p>
            <a:pPr indent="-215900" algn="just">
              <a:spcBef>
                <a:spcPts val="900"/>
              </a:spcBef>
              <a:spcAft>
                <a:spcPts val="360"/>
              </a:spcAft>
            </a:pPr>
            <a:r>
              <a:rPr lang="en-US" sz="2200" b="1" dirty="0">
                <a:solidFill>
                  <a:srgbClr val="FF0000"/>
                </a:solidFill>
                <a:latin typeface="Arial" panose="020B0604020202020204" pitchFamily="34" charset="0"/>
                <a:ea typeface="Segoe UI" panose="020B0502040204020203" pitchFamily="34" charset="0"/>
                <a:cs typeface="Arial" panose="020B0604020202020204" pitchFamily="34" charset="0"/>
              </a:rPr>
              <a:t>Gross profit margin </a:t>
            </a:r>
            <a:r>
              <a:rPr lang="en-US" sz="2200" dirty="0">
                <a:latin typeface="Arial" panose="020B0604020202020204" pitchFamily="34" charset="0"/>
                <a:ea typeface="Segoe UI" panose="020B0502040204020203" pitchFamily="34" charset="0"/>
                <a:cs typeface="Arial" panose="020B0604020202020204" pitchFamily="34" charset="0"/>
              </a:rPr>
              <a:t>is gross profit as a percentage of sales revenue.</a:t>
            </a:r>
            <a:endParaRPr lang="en-GB" sz="2200" dirty="0">
              <a:latin typeface="Arial" panose="020B0604020202020204" pitchFamily="34" charset="0"/>
              <a:ea typeface="Segoe UI" panose="020B0502040204020203" pitchFamily="34" charset="0"/>
              <a:cs typeface="Arial" panose="020B0604020202020204" pitchFamily="34" charset="0"/>
            </a:endParaRPr>
          </a:p>
          <a:p>
            <a:pPr indent="-215900" algn="just">
              <a:spcBef>
                <a:spcPts val="900"/>
              </a:spcBef>
              <a:spcAft>
                <a:spcPts val="0"/>
              </a:spcAft>
            </a:pPr>
            <a:r>
              <a:rPr lang="en-US" sz="2200" b="1" dirty="0">
                <a:solidFill>
                  <a:srgbClr val="FF0000"/>
                </a:solidFill>
                <a:latin typeface="Arial" panose="020B0604020202020204" pitchFamily="34" charset="0"/>
                <a:ea typeface="Segoe UI" panose="020B0502040204020203" pitchFamily="34" charset="0"/>
                <a:cs typeface="Arial" panose="020B0604020202020204" pitchFamily="34" charset="0"/>
              </a:rPr>
              <a:t>Net profit margin </a:t>
            </a:r>
            <a:r>
              <a:rPr lang="en-US" sz="2200" dirty="0">
                <a:latin typeface="Arial" panose="020B0604020202020204" pitchFamily="34" charset="0"/>
                <a:ea typeface="Segoe UI" panose="020B0502040204020203" pitchFamily="34" charset="0"/>
                <a:cs typeface="Arial" panose="020B0604020202020204" pitchFamily="34" charset="0"/>
              </a:rPr>
              <a:t>is net profit as a percentage of sales revenue. It can be used as a performance measure, giving a view of how successful the business has been, in comparison to past years.</a:t>
            </a:r>
            <a:endParaRPr lang="en-GB" sz="2200" dirty="0">
              <a:effectLst/>
              <a:latin typeface="Arial" panose="020B0604020202020204" pitchFamily="34" charset="0"/>
              <a:ea typeface="Segoe UI" panose="020B0502040204020203" pitchFamily="34" charset="0"/>
              <a:cs typeface="Arial" panose="020B0604020202020204" pitchFamily="34" charset="0"/>
            </a:endParaRPr>
          </a:p>
        </p:txBody>
      </p:sp>
    </p:spTree>
    <p:extLst>
      <p:ext uri="{BB962C8B-B14F-4D97-AF65-F5344CB8AC3E}">
        <p14:creationId xmlns:p14="http://schemas.microsoft.com/office/powerpoint/2010/main" val="2859844443"/>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5688632" cy="5747727"/>
          </a:xfrm>
          <a:prstGeom prst="rect">
            <a:avLst/>
          </a:prstGeom>
        </p:spPr>
        <p:txBody>
          <a:bodyPr wrap="square">
            <a:spAutoFit/>
          </a:bodyPr>
          <a:lstStyle/>
          <a:p>
            <a:pPr>
              <a:spcAft>
                <a:spcPts val="300"/>
              </a:spcAft>
              <a:buClr>
                <a:schemeClr val="accent6">
                  <a:lumMod val="50000"/>
                </a:schemeClr>
              </a:buClr>
            </a:pPr>
            <a:r>
              <a:rPr lang="en-US" sz="2400" b="1" dirty="0"/>
              <a:t>Show your understanding</a:t>
            </a:r>
          </a:p>
          <a:p>
            <a:pPr marL="398463" indent="-398463">
              <a:spcAft>
                <a:spcPts val="300"/>
              </a:spcAft>
              <a:buClr>
                <a:schemeClr val="accent6">
                  <a:lumMod val="50000"/>
                </a:schemeClr>
              </a:buClr>
              <a:buFont typeface="Wingdings 3" panose="05040102010807070707" pitchFamily="18" charset="2"/>
              <a:buChar char=""/>
            </a:pPr>
            <a:r>
              <a:rPr lang="en-US" sz="2400" dirty="0"/>
              <a:t>In fact, Daniel decided to pay himself the same in 2012 as he had in 2011. But he did raise his price from £38 to £41, + P&amp;P. He felt that the quality of his work was such that he could still sell the same number of bowls at the higher </a:t>
            </a:r>
            <a:r>
              <a:rPr lang="en-US" sz="2400" dirty="0" smtClean="0"/>
              <a:t>price.</a:t>
            </a:r>
          </a:p>
          <a:p>
            <a:pPr marL="398463" indent="-398463">
              <a:spcAft>
                <a:spcPts val="300"/>
              </a:spcAft>
              <a:buClr>
                <a:schemeClr val="accent6">
                  <a:lumMod val="50000"/>
                </a:schemeClr>
              </a:buClr>
              <a:buFont typeface="Wingdings 3" panose="05040102010807070707" pitchFamily="18" charset="2"/>
              <a:buChar char=""/>
            </a:pPr>
            <a:r>
              <a:rPr lang="en-US" sz="2400" dirty="0" smtClean="0"/>
              <a:t>His </a:t>
            </a:r>
            <a:r>
              <a:rPr lang="en-US" sz="2400" dirty="0"/>
              <a:t>reputation as a craftsman was growing by word of mouth and he felt his market was growing too. He was right - sales volume stayed the same in spite of the price </a:t>
            </a:r>
            <a:r>
              <a:rPr lang="en-US" sz="2400" dirty="0" smtClean="0"/>
              <a:t>increase.</a:t>
            </a:r>
          </a:p>
          <a:p>
            <a:pPr marL="398463" indent="-398463">
              <a:spcAft>
                <a:spcPts val="300"/>
              </a:spcAft>
              <a:buClr>
                <a:schemeClr val="accent6">
                  <a:lumMod val="50000"/>
                </a:schemeClr>
              </a:buClr>
              <a:buFont typeface="Wingdings 3" panose="05040102010807070707" pitchFamily="18" charset="2"/>
              <a:buChar char=""/>
            </a:pPr>
            <a:r>
              <a:rPr lang="en-US" sz="2400" dirty="0" smtClean="0"/>
              <a:t>Calculate </a:t>
            </a:r>
            <a:r>
              <a:rPr lang="en-US" sz="2400" dirty="0"/>
              <a:t>both gross and net profit margins for 2011 and 2012.</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18.2 </a:t>
            </a:r>
            <a:r>
              <a:rPr lang="en-GB" sz="4000" dirty="0"/>
              <a:t>– </a:t>
            </a:r>
            <a:r>
              <a:rPr lang="en-GB" sz="4000" dirty="0" smtClean="0"/>
              <a:t>Gross and Net Profit Margins</a:t>
            </a:r>
            <a:endParaRPr lang="en-GB" sz="4000" dirty="0"/>
          </a:p>
        </p:txBody>
      </p:sp>
      <p:sp>
        <p:nvSpPr>
          <p:cNvPr id="7" name="Round Same Side Corner Rectangle 6">
            <a:hlinkClick r:id="" action="ppaction://noaction"/>
          </p:cNvPr>
          <p:cNvSpPr/>
          <p:nvPr/>
        </p:nvSpPr>
        <p:spPr>
          <a:xfrm>
            <a:off x="6876256"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103</a:t>
            </a:r>
            <a:endParaRPr lang="en-GB" sz="1200" b="1" dirty="0">
              <a:latin typeface="Arial" panose="020B0604020202020204" pitchFamily="34" charset="0"/>
              <a:cs typeface="Arial" panose="020B0604020202020204" pitchFamily="34" charset="0"/>
            </a:endParaRPr>
          </a:p>
        </p:txBody>
      </p:sp>
      <p:pic>
        <p:nvPicPr>
          <p:cNvPr id="1026" name="Picture 2" descr="Image result for measuring net profit margi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1098286"/>
            <a:ext cx="2952328" cy="378661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measuring gross profit margin"/>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460" t="15945" r="7471" b="10248"/>
          <a:stretch/>
        </p:blipFill>
        <p:spPr bwMode="auto">
          <a:xfrm>
            <a:off x="5940152" y="4975401"/>
            <a:ext cx="2952328" cy="16939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5235972"/>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670783"/>
          </a:xfrm>
          <a:prstGeom prst="rect">
            <a:avLst/>
          </a:prstGeom>
        </p:spPr>
        <p:txBody>
          <a:bodyPr wrap="square">
            <a:spAutoFit/>
          </a:bodyPr>
          <a:lstStyle/>
          <a:p>
            <a:pPr marL="398463" indent="-398463">
              <a:spcAft>
                <a:spcPts val="300"/>
              </a:spcAft>
              <a:buClr>
                <a:schemeClr val="accent6">
                  <a:lumMod val="50000"/>
                </a:schemeClr>
              </a:buClr>
              <a:buFont typeface="Wingdings 3" panose="05040102010807070707" pitchFamily="18" charset="2"/>
              <a:buChar char=""/>
            </a:pPr>
            <a:r>
              <a:rPr lang="en-US" sz="2500" dirty="0"/>
              <a:t>Budding entrepreneurs who need to attract bank finance or to impress individual investors must produce estimated P&amp;L accounts. Established businesses need to look back at the accounts from the past for a whole range of reasons:</a:t>
            </a:r>
          </a:p>
          <a:p>
            <a:pPr marL="720725" indent="-360363">
              <a:spcAft>
                <a:spcPts val="300"/>
              </a:spcAft>
              <a:buClr>
                <a:schemeClr val="accent6">
                  <a:lumMod val="50000"/>
                </a:schemeClr>
              </a:buClr>
              <a:buFont typeface="Arial" panose="020B0604020202020204" pitchFamily="34" charset="0"/>
              <a:buChar char="•"/>
            </a:pPr>
            <a:r>
              <a:rPr lang="en-US" sz="2500" dirty="0" smtClean="0"/>
              <a:t>to </a:t>
            </a:r>
            <a:r>
              <a:rPr lang="en-US" sz="2500" dirty="0"/>
              <a:t>identify trends over time. These can be very revealing.</a:t>
            </a:r>
          </a:p>
          <a:p>
            <a:pPr marL="720725" indent="-360363">
              <a:spcAft>
                <a:spcPts val="300"/>
              </a:spcAft>
              <a:buClr>
                <a:schemeClr val="accent6">
                  <a:lumMod val="50000"/>
                </a:schemeClr>
              </a:buClr>
              <a:buFont typeface="Arial" panose="020B0604020202020204" pitchFamily="34" charset="0"/>
              <a:buChar char="•"/>
            </a:pPr>
            <a:r>
              <a:rPr lang="en-US" sz="2500" dirty="0" smtClean="0"/>
              <a:t>to </a:t>
            </a:r>
            <a:r>
              <a:rPr lang="en-US" sz="2500" dirty="0"/>
              <a:t>raise finance, as proof of past performance. The bank will want to study all the accounts carefully.</a:t>
            </a:r>
          </a:p>
          <a:p>
            <a:pPr marL="720725" indent="-360363">
              <a:spcAft>
                <a:spcPts val="300"/>
              </a:spcAft>
              <a:buClr>
                <a:schemeClr val="accent6">
                  <a:lumMod val="50000"/>
                </a:schemeClr>
              </a:buClr>
              <a:buFont typeface="Arial" panose="020B0604020202020204" pitchFamily="34" charset="0"/>
              <a:buChar char="•"/>
            </a:pPr>
            <a:r>
              <a:rPr lang="en-US" sz="2500" dirty="0" smtClean="0"/>
              <a:t>to </a:t>
            </a:r>
            <a:r>
              <a:rPr lang="en-US" sz="2500" dirty="0"/>
              <a:t>analyse the success of the business in meeting its profit objectives.</a:t>
            </a:r>
          </a:p>
          <a:p>
            <a:pPr marL="720725" indent="-360363">
              <a:spcAft>
                <a:spcPts val="300"/>
              </a:spcAft>
              <a:buClr>
                <a:schemeClr val="accent6">
                  <a:lumMod val="50000"/>
                </a:schemeClr>
              </a:buClr>
              <a:buFont typeface="Arial" panose="020B0604020202020204" pitchFamily="34" charset="0"/>
              <a:buChar char="•"/>
            </a:pPr>
            <a:r>
              <a:rPr lang="en-US" sz="2500" dirty="0" smtClean="0"/>
              <a:t>to </a:t>
            </a:r>
            <a:r>
              <a:rPr lang="en-US" sz="2500" dirty="0"/>
              <a:t>compare with those of others in the same industry, in order to judge efficiency.</a:t>
            </a:r>
          </a:p>
          <a:p>
            <a:pPr marL="720725" indent="-360363">
              <a:spcAft>
                <a:spcPts val="300"/>
              </a:spcAft>
              <a:buClr>
                <a:schemeClr val="accent6">
                  <a:lumMod val="50000"/>
                </a:schemeClr>
              </a:buClr>
              <a:buFont typeface="Arial" panose="020B0604020202020204" pitchFamily="34" charset="0"/>
              <a:buChar char="•"/>
            </a:pPr>
            <a:r>
              <a:rPr lang="en-US" sz="2500" dirty="0" smtClean="0"/>
              <a:t>to </a:t>
            </a:r>
            <a:r>
              <a:rPr lang="en-US" sz="2500" dirty="0"/>
              <a:t>set objectives for the future.</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18.3 </a:t>
            </a:r>
            <a:r>
              <a:rPr lang="en-GB" sz="4000" dirty="0"/>
              <a:t>– </a:t>
            </a:r>
            <a:r>
              <a:rPr lang="en-GB" sz="4000" dirty="0" smtClean="0"/>
              <a:t>Using P&amp;L Accounts</a:t>
            </a:r>
            <a:endParaRPr lang="en-GB" sz="4000" dirty="0"/>
          </a:p>
        </p:txBody>
      </p:sp>
      <p:sp>
        <p:nvSpPr>
          <p:cNvPr id="7" name="Round Same Side Corner Rectangle 6">
            <a:hlinkClick r:id="" action="ppaction://noaction"/>
          </p:cNvPr>
          <p:cNvSpPr/>
          <p:nvPr/>
        </p:nvSpPr>
        <p:spPr>
          <a:xfrm>
            <a:off x="6876256"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103</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33564813"/>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700" b="1" dirty="0" smtClean="0"/>
              <a:t>1 – New Business Ideas - Expectations</a:t>
            </a:r>
          </a:p>
        </p:txBody>
      </p:sp>
      <p:sp>
        <p:nvSpPr>
          <p:cNvPr id="2" name="Rectangle 1"/>
          <p:cNvSpPr/>
          <p:nvPr/>
        </p:nvSpPr>
        <p:spPr>
          <a:xfrm>
            <a:off x="251520" y="1096426"/>
            <a:ext cx="8640960" cy="5355312"/>
          </a:xfrm>
          <a:prstGeom prst="rect">
            <a:avLst/>
          </a:prstGeom>
        </p:spPr>
        <p:txBody>
          <a:bodyPr wrap="square">
            <a:spAutoFit/>
          </a:bodyPr>
          <a:lstStyle/>
          <a:p>
            <a:pPr>
              <a:buClr>
                <a:schemeClr val="accent6">
                  <a:lumMod val="50000"/>
                </a:schemeClr>
              </a:buClr>
            </a:pPr>
            <a:r>
              <a:rPr lang="en-US" b="1" dirty="0"/>
              <a:t>What are examiners looking for</a:t>
            </a:r>
            <a:r>
              <a:rPr lang="en-US" b="1" dirty="0" smtClean="0"/>
              <a:t>?</a:t>
            </a:r>
            <a:endParaRPr lang="en-US" b="1" dirty="0"/>
          </a:p>
          <a:p>
            <a:pPr marL="457200" indent="-457200">
              <a:buClr>
                <a:schemeClr val="accent6">
                  <a:lumMod val="50000"/>
                </a:schemeClr>
              </a:buClr>
              <a:buFont typeface="Wingdings 3" panose="05040102010807070707" pitchFamily="18" charset="2"/>
              <a:buChar char=""/>
            </a:pPr>
            <a:r>
              <a:rPr lang="en-US" dirty="0"/>
              <a:t>Examiners use instructions to help you to decide the length and depth of your answer</a:t>
            </a:r>
            <a:r>
              <a:rPr lang="en-US" dirty="0" smtClean="0"/>
              <a:t>.</a:t>
            </a:r>
            <a:endParaRPr lang="en-US" dirty="0"/>
          </a:p>
          <a:p>
            <a:pPr>
              <a:buClr>
                <a:schemeClr val="accent6">
                  <a:lumMod val="50000"/>
                </a:schemeClr>
              </a:buClr>
            </a:pPr>
            <a:r>
              <a:rPr lang="en-US" b="1" dirty="0"/>
              <a:t>State, define, list, outline</a:t>
            </a:r>
          </a:p>
          <a:p>
            <a:pPr marL="457200" indent="-457200">
              <a:buClr>
                <a:schemeClr val="accent6">
                  <a:lumMod val="50000"/>
                </a:schemeClr>
              </a:buClr>
              <a:buFont typeface="Wingdings 3" panose="05040102010807070707" pitchFamily="18" charset="2"/>
              <a:buChar char=""/>
            </a:pPr>
            <a:r>
              <a:rPr lang="en-US" dirty="0"/>
              <a:t>These key words require short, concise answers, often recall of material that you have </a:t>
            </a:r>
            <a:r>
              <a:rPr lang="en-US" dirty="0" err="1"/>
              <a:t>memorised</a:t>
            </a:r>
            <a:r>
              <a:rPr lang="en-US" dirty="0" smtClean="0"/>
              <a:t>.</a:t>
            </a:r>
            <a:endParaRPr lang="en-US" dirty="0"/>
          </a:p>
          <a:p>
            <a:pPr>
              <a:buClr>
                <a:schemeClr val="accent6">
                  <a:lumMod val="50000"/>
                </a:schemeClr>
              </a:buClr>
            </a:pPr>
            <a:r>
              <a:rPr lang="en-US" b="1" dirty="0"/>
              <a:t>Explain, describe, discuss</a:t>
            </a:r>
          </a:p>
          <a:p>
            <a:pPr marL="457200" indent="-457200">
              <a:buClr>
                <a:schemeClr val="accent6">
                  <a:lumMod val="50000"/>
                </a:schemeClr>
              </a:buClr>
              <a:buFont typeface="Wingdings 3" panose="05040102010807070707" pitchFamily="18" charset="2"/>
              <a:buChar char=""/>
            </a:pPr>
            <a:r>
              <a:rPr lang="en-US" dirty="0"/>
              <a:t>Some reasoning or some reference to theory is needed, depending on the context.</a:t>
            </a:r>
          </a:p>
          <a:p>
            <a:pPr marL="457200" indent="-457200">
              <a:buClr>
                <a:schemeClr val="accent6">
                  <a:lumMod val="50000"/>
                </a:schemeClr>
              </a:buClr>
              <a:buFont typeface="Wingdings 3" panose="05040102010807070707" pitchFamily="18" charset="2"/>
              <a:buChar char=""/>
            </a:pPr>
            <a:r>
              <a:rPr lang="en-US" dirty="0"/>
              <a:t>Explaining and discussing require you to give a more detailed answer than when you are asked to ‘describe' something</a:t>
            </a:r>
            <a:r>
              <a:rPr lang="en-US" dirty="0" smtClean="0"/>
              <a:t>.</a:t>
            </a:r>
            <a:endParaRPr lang="en-US" dirty="0"/>
          </a:p>
          <a:p>
            <a:pPr>
              <a:buClr>
                <a:schemeClr val="accent6">
                  <a:lumMod val="50000"/>
                </a:schemeClr>
              </a:buClr>
            </a:pPr>
            <a:r>
              <a:rPr lang="en-US" b="1" dirty="0"/>
              <a:t>Apply</a:t>
            </a:r>
          </a:p>
          <a:p>
            <a:pPr marL="457200" indent="-457200">
              <a:buClr>
                <a:schemeClr val="accent6">
                  <a:lumMod val="50000"/>
                </a:schemeClr>
              </a:buClr>
              <a:buFont typeface="Wingdings 3" panose="05040102010807070707" pitchFamily="18" charset="2"/>
              <a:buChar char=""/>
            </a:pPr>
            <a:r>
              <a:rPr lang="en-US" dirty="0"/>
              <a:t>Here, you must make sure that you relate your answer to the given situation (this is always good practice in Business Studies exams</a:t>
            </a:r>
            <a:r>
              <a:rPr lang="en-US" dirty="0" smtClean="0"/>
              <a:t>).</a:t>
            </a:r>
            <a:endParaRPr lang="en-US" dirty="0"/>
          </a:p>
          <a:p>
            <a:pPr>
              <a:buClr>
                <a:schemeClr val="accent6">
                  <a:lumMod val="50000"/>
                </a:schemeClr>
              </a:buClr>
            </a:pPr>
            <a:r>
              <a:rPr lang="en-US" b="1" dirty="0"/>
              <a:t>Evaluate</a:t>
            </a:r>
          </a:p>
          <a:p>
            <a:pPr marL="457200" indent="-457200">
              <a:buClr>
                <a:schemeClr val="accent6">
                  <a:lumMod val="50000"/>
                </a:schemeClr>
              </a:buClr>
              <a:buFont typeface="Wingdings 3" panose="05040102010807070707" pitchFamily="18" charset="2"/>
              <a:buChar char=""/>
            </a:pPr>
            <a:r>
              <a:rPr lang="en-US" dirty="0"/>
              <a:t>You are required to provide full and detailed arguments, often ‘for' and ‘against', to show your depth of understanding</a:t>
            </a:r>
            <a:r>
              <a:rPr lang="en-US" dirty="0" smtClean="0"/>
              <a:t>.</a:t>
            </a:r>
            <a:endParaRPr lang="en-US" dirty="0"/>
          </a:p>
          <a:p>
            <a:pPr>
              <a:buClr>
                <a:schemeClr val="accent6">
                  <a:lumMod val="50000"/>
                </a:schemeClr>
              </a:buClr>
            </a:pPr>
            <a:r>
              <a:rPr lang="en-US" b="1" dirty="0"/>
              <a:t>Calculate</a:t>
            </a:r>
          </a:p>
          <a:p>
            <a:pPr marL="457200" indent="-457200">
              <a:buClr>
                <a:schemeClr val="accent6">
                  <a:lumMod val="50000"/>
                </a:schemeClr>
              </a:buClr>
              <a:buFont typeface="Wingdings 3" panose="05040102010807070707" pitchFamily="18" charset="2"/>
              <a:buChar char=""/>
            </a:pPr>
            <a:r>
              <a:rPr lang="en-US" dirty="0"/>
              <a:t>A numerical answer is required here</a:t>
            </a:r>
            <a:r>
              <a:rPr lang="en-US" dirty="0" smtClean="0"/>
              <a:t>.</a:t>
            </a:r>
            <a:endParaRPr lang="en-US" dirty="0"/>
          </a:p>
        </p:txBody>
      </p:sp>
    </p:spTree>
    <p:extLst>
      <p:ext uri="{BB962C8B-B14F-4D97-AF65-F5344CB8AC3E}">
        <p14:creationId xmlns:p14="http://schemas.microsoft.com/office/powerpoint/2010/main" val="2294758787"/>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575372"/>
          </a:xfrm>
          <a:prstGeom prst="rect">
            <a:avLst/>
          </a:prstGeom>
        </p:spPr>
        <p:txBody>
          <a:bodyPr wrap="square">
            <a:spAutoFit/>
          </a:bodyPr>
          <a:lstStyle/>
          <a:p>
            <a:pPr marL="398463" indent="-398463">
              <a:spcAft>
                <a:spcPts val="300"/>
              </a:spcAft>
              <a:buClr>
                <a:schemeClr val="accent6">
                  <a:lumMod val="50000"/>
                </a:schemeClr>
              </a:buClr>
              <a:buFont typeface="Wingdings 3" panose="05040102010807070707" pitchFamily="18" charset="2"/>
              <a:buChar char=""/>
            </a:pPr>
            <a:r>
              <a:rPr lang="en-US" sz="2180" dirty="0"/>
              <a:t>Daniel could see from his profit and loss account in 2011 that he would need to do something. He was lucky in that getting better known was creating interest in his product: many new businesses fail in the first few years. But putting the price up worked for him. </a:t>
            </a:r>
            <a:endParaRPr lang="en-US" sz="2180" dirty="0" smtClean="0"/>
          </a:p>
          <a:p>
            <a:pPr marL="398463" indent="-398463">
              <a:spcAft>
                <a:spcPts val="300"/>
              </a:spcAft>
              <a:buClr>
                <a:schemeClr val="accent6">
                  <a:lumMod val="50000"/>
                </a:schemeClr>
              </a:buClr>
              <a:buFont typeface="Wingdings 3" panose="05040102010807070707" pitchFamily="18" charset="2"/>
              <a:buChar char=""/>
            </a:pPr>
            <a:r>
              <a:rPr lang="en-US" sz="2180" dirty="0" smtClean="0"/>
              <a:t>He </a:t>
            </a:r>
            <a:r>
              <a:rPr lang="en-US" sz="2180" dirty="0"/>
              <a:t>could have considered many alternatives though: using cheaper wood, cutting the price and hoping to make and sell more, moving to cheaper premises and so on. In general, these are the possibilities:</a:t>
            </a:r>
          </a:p>
          <a:p>
            <a:pPr marL="631825" indent="-271463">
              <a:spcAft>
                <a:spcPts val="300"/>
              </a:spcAft>
              <a:buClr>
                <a:schemeClr val="accent6">
                  <a:lumMod val="50000"/>
                </a:schemeClr>
              </a:buClr>
              <a:buFont typeface="Arial" panose="020B0604020202020204" pitchFamily="34" charset="0"/>
              <a:buChar char="•"/>
            </a:pPr>
            <a:r>
              <a:rPr lang="en-US" sz="2180" b="1" dirty="0"/>
              <a:t>Reducing COGS</a:t>
            </a:r>
            <a:r>
              <a:rPr lang="en-US" sz="2180" dirty="0"/>
              <a:t> can mean using the available labour more efficiently, or cutting the cost of inputs, perhaps by finding a cheaper supplier</a:t>
            </a:r>
            <a:r>
              <a:rPr lang="en-US" sz="2180" dirty="0" smtClean="0"/>
              <a:t>.</a:t>
            </a:r>
          </a:p>
          <a:p>
            <a:pPr marL="631825" indent="-271463">
              <a:spcAft>
                <a:spcPts val="300"/>
              </a:spcAft>
              <a:buClr>
                <a:schemeClr val="accent6">
                  <a:lumMod val="50000"/>
                </a:schemeClr>
              </a:buClr>
              <a:buFont typeface="Arial" panose="020B0604020202020204" pitchFamily="34" charset="0"/>
              <a:buChar char="•"/>
            </a:pPr>
            <a:r>
              <a:rPr lang="en-US" sz="2180" b="1" dirty="0" smtClean="0"/>
              <a:t>Reducing </a:t>
            </a:r>
            <a:r>
              <a:rPr lang="en-US" sz="2180" b="1" dirty="0"/>
              <a:t>overheads</a:t>
            </a:r>
            <a:r>
              <a:rPr lang="en-US" sz="2180" dirty="0"/>
              <a:t> can be achieved by doing administrative tasks more efficiently or finding cheaper premises or suppliers (e.g. for insurance). In extreme circumstances, pay may be reduced - as in the period 2008-12 (see Chapter </a:t>
            </a:r>
            <a:r>
              <a:rPr lang="en-US" sz="2180" dirty="0" smtClean="0"/>
              <a:t>11)</a:t>
            </a:r>
            <a:endParaRPr lang="en-US" sz="2180" dirty="0"/>
          </a:p>
        </p:txBody>
      </p:sp>
      <p:sp>
        <p:nvSpPr>
          <p:cNvPr id="6" name="Title 1"/>
          <p:cNvSpPr>
            <a:spLocks noGrp="1"/>
          </p:cNvSpPr>
          <p:nvPr>
            <p:ph type="title"/>
          </p:nvPr>
        </p:nvSpPr>
        <p:spPr>
          <a:xfrm>
            <a:off x="35496" y="72008"/>
            <a:ext cx="7704856" cy="548680"/>
          </a:xfrm>
        </p:spPr>
        <p:txBody>
          <a:bodyPr>
            <a:noAutofit/>
          </a:bodyPr>
          <a:lstStyle/>
          <a:p>
            <a:r>
              <a:rPr lang="en-GB" sz="4000" dirty="0" smtClean="0"/>
              <a:t>18.3 </a:t>
            </a:r>
            <a:r>
              <a:rPr lang="en-GB" sz="4000" dirty="0"/>
              <a:t>– </a:t>
            </a:r>
            <a:r>
              <a:rPr lang="en-GB" sz="4000" dirty="0" smtClean="0"/>
              <a:t>Using P&amp;L Accounts</a:t>
            </a:r>
            <a:endParaRPr lang="en-GB" sz="4000" dirty="0"/>
          </a:p>
        </p:txBody>
      </p:sp>
      <p:sp>
        <p:nvSpPr>
          <p:cNvPr id="7" name="Round Same Side Corner Rectangle 6">
            <a:hlinkClick r:id="" action="ppaction://noaction"/>
          </p:cNvPr>
          <p:cNvSpPr/>
          <p:nvPr/>
        </p:nvSpPr>
        <p:spPr>
          <a:xfrm>
            <a:off x="6876256"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103</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52261080"/>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332229"/>
          </a:xfrm>
          <a:prstGeom prst="rect">
            <a:avLst/>
          </a:prstGeom>
        </p:spPr>
        <p:txBody>
          <a:bodyPr wrap="square">
            <a:spAutoFit/>
          </a:bodyPr>
          <a:lstStyle/>
          <a:p>
            <a:pPr marL="271463" indent="-271463">
              <a:spcAft>
                <a:spcPts val="300"/>
              </a:spcAft>
              <a:buClr>
                <a:schemeClr val="accent6">
                  <a:lumMod val="50000"/>
                </a:schemeClr>
              </a:buClr>
              <a:buFont typeface="Arial" panose="020B0604020202020204" pitchFamily="34" charset="0"/>
              <a:buChar char="•"/>
            </a:pPr>
            <a:r>
              <a:rPr lang="en-US" sz="2600" b="1" dirty="0" smtClean="0"/>
              <a:t>Increasing </a:t>
            </a:r>
            <a:r>
              <a:rPr lang="en-US" sz="2600" b="1" dirty="0"/>
              <a:t>sales revenue</a:t>
            </a:r>
            <a:r>
              <a:rPr lang="en-US" sz="2600" dirty="0"/>
              <a:t> </a:t>
            </a:r>
            <a:r>
              <a:rPr lang="en-US" sz="2600" b="1" dirty="0"/>
              <a:t>by</a:t>
            </a:r>
            <a:r>
              <a:rPr lang="en-US" sz="2600" dirty="0"/>
              <a:t> </a:t>
            </a:r>
            <a:r>
              <a:rPr lang="en-US" sz="2600" b="1" dirty="0"/>
              <a:t>raising prices</a:t>
            </a:r>
            <a:r>
              <a:rPr lang="en-US" sz="2600" dirty="0"/>
              <a:t>, but only if the market is growing, as the price rise will not put people off. If in fact there is a cheaper competing substitute for the product, this will not work</a:t>
            </a:r>
            <a:r>
              <a:rPr lang="en-US" sz="2600" dirty="0" smtClean="0"/>
              <a:t>.</a:t>
            </a:r>
          </a:p>
          <a:p>
            <a:pPr marL="271463" indent="-271463">
              <a:spcAft>
                <a:spcPts val="300"/>
              </a:spcAft>
              <a:buClr>
                <a:schemeClr val="accent6">
                  <a:lumMod val="50000"/>
                </a:schemeClr>
              </a:buClr>
              <a:buFont typeface="Arial" panose="020B0604020202020204" pitchFamily="34" charset="0"/>
              <a:buChar char="•"/>
            </a:pPr>
            <a:r>
              <a:rPr lang="en-US" sz="2600" b="1" dirty="0" smtClean="0"/>
              <a:t>Cutting prices</a:t>
            </a:r>
            <a:r>
              <a:rPr lang="en-US" sz="2600" dirty="0" smtClean="0"/>
              <a:t> can </a:t>
            </a:r>
            <a:r>
              <a:rPr lang="en-US" sz="2600" dirty="0"/>
              <a:t>increase sales revenue if it means selling to a wider </a:t>
            </a:r>
            <a:r>
              <a:rPr lang="en-US" sz="2600" dirty="0" smtClean="0"/>
              <a:t>market</a:t>
            </a:r>
            <a:r>
              <a:rPr lang="en-US" sz="2600" dirty="0"/>
              <a:t>. Some businesses can move from a small niche market to a mass market in this way. But the business would have to look carefully at the increase in COGS as a result of increasing output. There might also be an increase in overheads, such as marketing expenses. Trying out different possibilities using break-even analysis might help to analyse the likely outcomes.</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18.3 </a:t>
            </a:r>
            <a:r>
              <a:rPr lang="en-GB" sz="4000" dirty="0"/>
              <a:t>– </a:t>
            </a:r>
            <a:r>
              <a:rPr lang="en-GB" sz="4000" dirty="0" smtClean="0"/>
              <a:t>Using P&amp;L Accounts</a:t>
            </a:r>
            <a:endParaRPr lang="en-GB" sz="4000" dirty="0"/>
          </a:p>
        </p:txBody>
      </p:sp>
      <p:sp>
        <p:nvSpPr>
          <p:cNvPr id="7" name="Round Same Side Corner Rectangle 6">
            <a:hlinkClick r:id="" action="ppaction://noaction"/>
          </p:cNvPr>
          <p:cNvSpPr/>
          <p:nvPr/>
        </p:nvSpPr>
        <p:spPr>
          <a:xfrm>
            <a:off x="6876256"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103</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8596796"/>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2385268"/>
          </a:xfrm>
          <a:prstGeom prst="rect">
            <a:avLst/>
          </a:prstGeom>
        </p:spPr>
        <p:txBody>
          <a:bodyPr wrap="square">
            <a:spAutoFit/>
          </a:bodyPr>
          <a:lstStyle/>
          <a:p>
            <a:pPr>
              <a:spcAft>
                <a:spcPts val="300"/>
              </a:spcAft>
              <a:buClr>
                <a:schemeClr val="accent6">
                  <a:lumMod val="50000"/>
                </a:schemeClr>
              </a:buClr>
            </a:pPr>
            <a:r>
              <a:rPr lang="en-US" b="1" dirty="0" smtClean="0">
                <a:solidFill>
                  <a:srgbClr val="002060"/>
                </a:solidFill>
              </a:rPr>
              <a:t>Sharpies </a:t>
            </a:r>
            <a:r>
              <a:rPr lang="en-US" b="1" dirty="0">
                <a:solidFill>
                  <a:srgbClr val="002060"/>
                </a:solidFill>
              </a:rPr>
              <a:t>Technology Ltd</a:t>
            </a:r>
          </a:p>
          <a:p>
            <a:pPr marL="271463" indent="-271463">
              <a:spcAft>
                <a:spcPts val="300"/>
              </a:spcAft>
              <a:buClr>
                <a:schemeClr val="accent6">
                  <a:lumMod val="50000"/>
                </a:schemeClr>
              </a:buClr>
              <a:buFont typeface="Arial" panose="020B0604020202020204" pitchFamily="34" charset="0"/>
              <a:buChar char="•"/>
            </a:pPr>
            <a:r>
              <a:rPr lang="en-US" dirty="0">
                <a:solidFill>
                  <a:srgbClr val="002060"/>
                </a:solidFill>
              </a:rPr>
              <a:t>Sarah Sharpies decided to set up a business which could support and maintain small business IT systems. This involves identifying appropriate hardware and software for her </a:t>
            </a:r>
            <a:r>
              <a:rPr lang="en-US" dirty="0" smtClean="0">
                <a:solidFill>
                  <a:srgbClr val="002060"/>
                </a:solidFill>
              </a:rPr>
              <a:t>clients</a:t>
            </a:r>
            <a:r>
              <a:rPr lang="en-US" dirty="0">
                <a:solidFill>
                  <a:srgbClr val="002060"/>
                </a:solidFill>
              </a:rPr>
              <a:t>, setting up their IT system and </a:t>
            </a:r>
            <a:r>
              <a:rPr lang="en-US" dirty="0" err="1">
                <a:solidFill>
                  <a:srgbClr val="002060"/>
                </a:solidFill>
              </a:rPr>
              <a:t>customising</a:t>
            </a:r>
            <a:r>
              <a:rPr lang="en-US" dirty="0">
                <a:solidFill>
                  <a:srgbClr val="002060"/>
                </a:solidFill>
              </a:rPr>
              <a:t> it to the individual needs of the business. She has been quite successful in recent years because she can combine IT expertise with excellent customer service. Sarah's profit and loss account is shown below.</a:t>
            </a:r>
          </a:p>
          <a:p>
            <a:pPr>
              <a:spcAft>
                <a:spcPts val="300"/>
              </a:spcAft>
              <a:buClr>
                <a:schemeClr val="accent6">
                  <a:lumMod val="50000"/>
                </a:schemeClr>
              </a:buClr>
            </a:pPr>
            <a:r>
              <a:rPr lang="en-US" b="1" dirty="0" smtClean="0">
                <a:solidFill>
                  <a:srgbClr val="002060"/>
                </a:solidFill>
              </a:rPr>
              <a:t>Sharpies </a:t>
            </a:r>
            <a:r>
              <a:rPr lang="en-US" b="1" dirty="0">
                <a:solidFill>
                  <a:srgbClr val="002060"/>
                </a:solidFill>
              </a:rPr>
              <a:t>Technology Ltd </a:t>
            </a:r>
            <a:r>
              <a:rPr lang="en-US" b="1" dirty="0" smtClean="0">
                <a:solidFill>
                  <a:srgbClr val="002060"/>
                </a:solidFill>
              </a:rPr>
              <a:t>– P&amp;L </a:t>
            </a:r>
            <a:r>
              <a:rPr lang="en-US" b="1" dirty="0">
                <a:solidFill>
                  <a:srgbClr val="002060"/>
                </a:solidFill>
              </a:rPr>
              <a:t>account, year ending 31 December, </a:t>
            </a:r>
            <a:r>
              <a:rPr lang="en-US" b="1" dirty="0" smtClean="0">
                <a:solidFill>
                  <a:srgbClr val="002060"/>
                </a:solidFill>
              </a:rPr>
              <a:t>2011</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18.3 </a:t>
            </a:r>
            <a:r>
              <a:rPr lang="en-GB" sz="4000" dirty="0"/>
              <a:t>– </a:t>
            </a:r>
            <a:r>
              <a:rPr lang="en-GB" sz="4000" dirty="0" smtClean="0"/>
              <a:t>Exam Styled Questions</a:t>
            </a:r>
            <a:endParaRPr lang="en-GB" sz="4000" dirty="0"/>
          </a:p>
        </p:txBody>
      </p:sp>
      <p:sp>
        <p:nvSpPr>
          <p:cNvPr id="7" name="Round Same Side Corner Rectangle 6">
            <a:hlinkClick r:id="" action="ppaction://noaction"/>
          </p:cNvPr>
          <p:cNvSpPr/>
          <p:nvPr/>
        </p:nvSpPr>
        <p:spPr>
          <a:xfrm>
            <a:off x="6876256"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104</a:t>
            </a:r>
            <a:endParaRPr lang="en-GB" sz="1200" b="1"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801806157"/>
              </p:ext>
            </p:extLst>
          </p:nvPr>
        </p:nvGraphicFramePr>
        <p:xfrm>
          <a:off x="323528" y="3554432"/>
          <a:ext cx="8496945" cy="3042920"/>
        </p:xfrm>
        <a:graphic>
          <a:graphicData uri="http://schemas.openxmlformats.org/drawingml/2006/table">
            <a:tbl>
              <a:tblPr firstRow="1" bandRow="1">
                <a:tableStyleId>{5C22544A-7EE6-4342-B048-85BDC9FD1C3A}</a:tableStyleId>
              </a:tblPr>
              <a:tblGrid>
                <a:gridCol w="5112568"/>
                <a:gridCol w="1872208"/>
                <a:gridCol w="1512169"/>
              </a:tblGrid>
              <a:tr h="370840">
                <a:tc>
                  <a:txBody>
                    <a:bodyPr/>
                    <a:lstStyle/>
                    <a:p>
                      <a:endParaRPr lang="en-GB" sz="1800" dirty="0">
                        <a:latin typeface="Arial" panose="020B0604020202020204" pitchFamily="34" charset="0"/>
                        <a:cs typeface="Arial" panose="020B0604020202020204" pitchFamily="34" charset="0"/>
                      </a:endParaRPr>
                    </a:p>
                  </a:txBody>
                  <a:tcPr/>
                </a:tc>
                <a:tc>
                  <a:txBody>
                    <a:bodyPr/>
                    <a:lstStyle/>
                    <a:p>
                      <a:pPr algn="ctr"/>
                      <a:r>
                        <a:rPr lang="en-GB" sz="1800" dirty="0" smtClean="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c>
                  <a:txBody>
                    <a:bodyPr/>
                    <a:lstStyle/>
                    <a:p>
                      <a:pPr algn="ctr"/>
                      <a:r>
                        <a:rPr lang="en-GB" sz="1800" dirty="0" smtClean="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r>
              <a:tr h="370840">
                <a:tc>
                  <a:txBody>
                    <a:bodyPr/>
                    <a:lstStyle/>
                    <a:p>
                      <a:r>
                        <a:rPr lang="en-GB" sz="1800" dirty="0" smtClean="0">
                          <a:latin typeface="Arial" panose="020B0604020202020204" pitchFamily="34" charset="0"/>
                          <a:cs typeface="Arial" panose="020B0604020202020204" pitchFamily="34" charset="0"/>
                        </a:rPr>
                        <a:t>Turnover</a:t>
                      </a:r>
                      <a:endParaRPr lang="en-GB" sz="1800" dirty="0">
                        <a:latin typeface="Arial" panose="020B0604020202020204" pitchFamily="34" charset="0"/>
                        <a:cs typeface="Arial" panose="020B0604020202020204" pitchFamily="34" charset="0"/>
                      </a:endParaRPr>
                    </a:p>
                  </a:txBody>
                  <a:tcPr/>
                </a:tc>
                <a:tc>
                  <a:txBody>
                    <a:bodyPr/>
                    <a:lstStyle/>
                    <a:p>
                      <a:endParaRPr lang="en-GB" sz="1800" dirty="0">
                        <a:latin typeface="Arial" panose="020B0604020202020204" pitchFamily="34" charset="0"/>
                        <a:cs typeface="Arial" panose="020B0604020202020204" pitchFamily="34" charset="0"/>
                      </a:endParaRPr>
                    </a:p>
                  </a:txBody>
                  <a:tcPr/>
                </a:tc>
                <a:tc>
                  <a:txBody>
                    <a:bodyPr/>
                    <a:lstStyle/>
                    <a:p>
                      <a:pPr algn="r"/>
                      <a:r>
                        <a:rPr lang="en-GB" sz="1800" dirty="0" smtClean="0">
                          <a:latin typeface="Arial" panose="020B0604020202020204" pitchFamily="34" charset="0"/>
                          <a:cs typeface="Arial" panose="020B0604020202020204" pitchFamily="34" charset="0"/>
                        </a:rPr>
                        <a:t>450,000</a:t>
                      </a:r>
                      <a:endParaRPr lang="en-GB" sz="1800" dirty="0">
                        <a:latin typeface="Arial" panose="020B0604020202020204" pitchFamily="34" charset="0"/>
                        <a:cs typeface="Arial" panose="020B0604020202020204" pitchFamily="34" charset="0"/>
                      </a:endParaRPr>
                    </a:p>
                  </a:txBody>
                  <a:tcPr/>
                </a:tc>
              </a:tr>
              <a:tr h="370840">
                <a:tc>
                  <a:txBody>
                    <a:bodyPr/>
                    <a:lstStyle/>
                    <a:p>
                      <a:r>
                        <a:rPr lang="en-GB" sz="1800" dirty="0" smtClean="0">
                          <a:latin typeface="Arial" panose="020B0604020202020204" pitchFamily="34" charset="0"/>
                          <a:cs typeface="Arial" panose="020B0604020202020204" pitchFamily="34" charset="0"/>
                        </a:rPr>
                        <a:t>Cost of Sales</a:t>
                      </a:r>
                      <a:endParaRPr lang="en-GB" sz="1800" dirty="0">
                        <a:latin typeface="Arial" panose="020B0604020202020204" pitchFamily="34" charset="0"/>
                        <a:cs typeface="Arial" panose="020B0604020202020204" pitchFamily="34" charset="0"/>
                      </a:endParaRPr>
                    </a:p>
                  </a:txBody>
                  <a:tcPr/>
                </a:tc>
                <a:tc>
                  <a:txBody>
                    <a:bodyPr/>
                    <a:lstStyle/>
                    <a:p>
                      <a:pPr algn="r"/>
                      <a:r>
                        <a:rPr lang="en-GB" sz="1800" dirty="0" smtClean="0">
                          <a:latin typeface="Arial" panose="020B0604020202020204" pitchFamily="34" charset="0"/>
                          <a:cs typeface="Arial" panose="020B0604020202020204" pitchFamily="34" charset="0"/>
                        </a:rPr>
                        <a:t>300,000</a:t>
                      </a:r>
                      <a:endParaRPr lang="en-GB" sz="1800" dirty="0">
                        <a:latin typeface="Arial" panose="020B0604020202020204" pitchFamily="34" charset="0"/>
                        <a:cs typeface="Arial" panose="020B0604020202020204" pitchFamily="34" charset="0"/>
                      </a:endParaRPr>
                    </a:p>
                  </a:txBody>
                  <a:tcPr/>
                </a:tc>
                <a:tc>
                  <a:txBody>
                    <a:bodyPr/>
                    <a:lstStyle/>
                    <a:p>
                      <a:endParaRPr lang="en-GB" sz="1800" dirty="0">
                        <a:latin typeface="Arial" panose="020B0604020202020204" pitchFamily="34" charset="0"/>
                        <a:cs typeface="Arial" panose="020B0604020202020204" pitchFamily="34" charset="0"/>
                      </a:endParaRPr>
                    </a:p>
                  </a:txBody>
                  <a:tcPr/>
                </a:tc>
              </a:tr>
              <a:tr h="370840">
                <a:tc>
                  <a:txBody>
                    <a:bodyPr/>
                    <a:lstStyle/>
                    <a:p>
                      <a:r>
                        <a:rPr lang="en-GB" sz="1800" dirty="0" smtClean="0">
                          <a:latin typeface="Arial" panose="020B0604020202020204" pitchFamily="34" charset="0"/>
                          <a:cs typeface="Arial" panose="020B0604020202020204" pitchFamily="34" charset="0"/>
                        </a:rPr>
                        <a:t>Gross profit</a:t>
                      </a:r>
                      <a:endParaRPr lang="en-GB" sz="1800" dirty="0">
                        <a:latin typeface="Arial" panose="020B0604020202020204" pitchFamily="34" charset="0"/>
                        <a:cs typeface="Arial" panose="020B0604020202020204" pitchFamily="34" charset="0"/>
                      </a:endParaRPr>
                    </a:p>
                  </a:txBody>
                  <a:tcPr/>
                </a:tc>
                <a:tc>
                  <a:txBody>
                    <a:bodyPr/>
                    <a:lstStyle/>
                    <a:p>
                      <a:endParaRPr lang="en-GB" sz="1800" dirty="0">
                        <a:latin typeface="Arial" panose="020B0604020202020204" pitchFamily="34" charset="0"/>
                        <a:cs typeface="Arial" panose="020B0604020202020204" pitchFamily="34" charset="0"/>
                      </a:endParaRPr>
                    </a:p>
                  </a:txBody>
                  <a:tcPr/>
                </a:tc>
                <a:tc>
                  <a:txBody>
                    <a:bodyPr/>
                    <a:lstStyle/>
                    <a:p>
                      <a:r>
                        <a:rPr lang="en-GB" sz="1800" dirty="0" smtClean="0">
                          <a:latin typeface="Arial" panose="020B0604020202020204" pitchFamily="34" charset="0"/>
                          <a:cs typeface="Arial" panose="020B0604020202020204" pitchFamily="34" charset="0"/>
                        </a:rPr>
                        <a:t>_________</a:t>
                      </a:r>
                      <a:endParaRPr lang="en-GB" sz="1800" dirty="0">
                        <a:latin typeface="Arial" panose="020B0604020202020204" pitchFamily="34" charset="0"/>
                        <a:cs typeface="Arial" panose="020B0604020202020204" pitchFamily="34" charset="0"/>
                      </a:endParaRPr>
                    </a:p>
                  </a:txBody>
                  <a:tcPr/>
                </a:tc>
              </a:tr>
              <a:tr h="370840">
                <a:tc>
                  <a:txBody>
                    <a:bodyPr/>
                    <a:lstStyle/>
                    <a:p>
                      <a:r>
                        <a:rPr lang="en-GB" sz="1800" dirty="0" smtClean="0">
                          <a:latin typeface="Arial" panose="020B0604020202020204" pitchFamily="34" charset="0"/>
                          <a:cs typeface="Arial" panose="020B0604020202020204" pitchFamily="34" charset="0"/>
                        </a:rPr>
                        <a:t>Overheads</a:t>
                      </a:r>
                    </a:p>
                    <a:p>
                      <a:r>
                        <a:rPr lang="en-GB" sz="1800" dirty="0" smtClean="0">
                          <a:latin typeface="Arial" panose="020B0604020202020204" pitchFamily="34" charset="0"/>
                          <a:cs typeface="Arial" panose="020B0604020202020204" pitchFamily="34" charset="0"/>
                        </a:rPr>
                        <a:t> - Rent, Rates and Insurance</a:t>
                      </a:r>
                    </a:p>
                    <a:p>
                      <a:r>
                        <a:rPr lang="en-GB" sz="1800" dirty="0" smtClean="0">
                          <a:latin typeface="Arial" panose="020B0604020202020204" pitchFamily="34" charset="0"/>
                          <a:cs typeface="Arial" panose="020B0604020202020204" pitchFamily="34" charset="0"/>
                        </a:rPr>
                        <a:t> - Heat and Light</a:t>
                      </a:r>
                    </a:p>
                    <a:p>
                      <a:r>
                        <a:rPr lang="en-GB" sz="1800" dirty="0" smtClean="0">
                          <a:latin typeface="Arial" panose="020B0604020202020204" pitchFamily="34" charset="0"/>
                          <a:cs typeface="Arial" panose="020B0604020202020204" pitchFamily="34" charset="0"/>
                        </a:rPr>
                        <a:t> - Administrative Expenses (including Pay)</a:t>
                      </a:r>
                      <a:endParaRPr lang="en-GB" sz="1800" dirty="0">
                        <a:latin typeface="Arial" panose="020B0604020202020204" pitchFamily="34" charset="0"/>
                        <a:cs typeface="Arial" panose="020B0604020202020204" pitchFamily="34" charset="0"/>
                      </a:endParaRPr>
                    </a:p>
                  </a:txBody>
                  <a:tcPr/>
                </a:tc>
                <a:tc>
                  <a:txBody>
                    <a:bodyPr/>
                    <a:lstStyle/>
                    <a:p>
                      <a:endParaRPr lang="en-GB" sz="1800" dirty="0" smtClean="0">
                        <a:latin typeface="Arial" panose="020B0604020202020204" pitchFamily="34" charset="0"/>
                        <a:cs typeface="Arial" panose="020B0604020202020204" pitchFamily="34" charset="0"/>
                      </a:endParaRPr>
                    </a:p>
                    <a:p>
                      <a:pPr algn="r"/>
                      <a:r>
                        <a:rPr lang="en-GB" sz="1800" dirty="0" smtClean="0">
                          <a:latin typeface="Arial" panose="020B0604020202020204" pitchFamily="34" charset="0"/>
                          <a:cs typeface="Arial" panose="020B0604020202020204" pitchFamily="34" charset="0"/>
                        </a:rPr>
                        <a:t>22,000</a:t>
                      </a:r>
                    </a:p>
                    <a:p>
                      <a:pPr algn="r"/>
                      <a:r>
                        <a:rPr lang="en-GB" sz="1800" dirty="0" smtClean="0">
                          <a:latin typeface="Arial" panose="020B0604020202020204" pitchFamily="34" charset="0"/>
                          <a:cs typeface="Arial" panose="020B0604020202020204" pitchFamily="34" charset="0"/>
                        </a:rPr>
                        <a:t>1,000</a:t>
                      </a:r>
                    </a:p>
                    <a:p>
                      <a:pPr algn="r"/>
                      <a:r>
                        <a:rPr lang="en-GB" sz="1800" dirty="0" smtClean="0">
                          <a:latin typeface="Arial" panose="020B0604020202020204" pitchFamily="34" charset="0"/>
                          <a:cs typeface="Arial" panose="020B0604020202020204" pitchFamily="34" charset="0"/>
                        </a:rPr>
                        <a:t>80,000</a:t>
                      </a:r>
                      <a:endParaRPr lang="en-GB" sz="1800" dirty="0">
                        <a:latin typeface="Arial" panose="020B0604020202020204" pitchFamily="34" charset="0"/>
                        <a:cs typeface="Arial" panose="020B0604020202020204" pitchFamily="34" charset="0"/>
                      </a:endParaRPr>
                    </a:p>
                  </a:txBody>
                  <a:tcPr/>
                </a:tc>
                <a:tc>
                  <a:txBody>
                    <a:bodyPr/>
                    <a:lstStyle/>
                    <a:p>
                      <a:endParaRPr lang="en-GB" sz="1800" dirty="0">
                        <a:latin typeface="Arial" panose="020B0604020202020204" pitchFamily="34" charset="0"/>
                        <a:cs typeface="Arial" panose="020B0604020202020204" pitchFamily="34" charset="0"/>
                      </a:endParaRPr>
                    </a:p>
                  </a:txBody>
                  <a:tcPr/>
                </a:tc>
              </a:tr>
              <a:tr h="370840">
                <a:tc>
                  <a:txBody>
                    <a:bodyPr/>
                    <a:lstStyle/>
                    <a:p>
                      <a:r>
                        <a:rPr lang="en-GB" sz="1800" dirty="0" smtClean="0">
                          <a:latin typeface="Arial" panose="020B0604020202020204" pitchFamily="34" charset="0"/>
                          <a:cs typeface="Arial" panose="020B0604020202020204" pitchFamily="34" charset="0"/>
                        </a:rPr>
                        <a:t>Net profit</a:t>
                      </a:r>
                      <a:endParaRPr lang="en-GB" sz="1800" dirty="0">
                        <a:latin typeface="Arial" panose="020B0604020202020204" pitchFamily="34" charset="0"/>
                        <a:cs typeface="Arial" panose="020B0604020202020204" pitchFamily="34" charset="0"/>
                      </a:endParaRPr>
                    </a:p>
                  </a:txBody>
                  <a:tcPr/>
                </a:tc>
                <a:tc>
                  <a:txBody>
                    <a:bodyPr/>
                    <a:lstStyle/>
                    <a:p>
                      <a:endParaRPr lang="en-GB" sz="1800" dirty="0">
                        <a:latin typeface="Arial" panose="020B0604020202020204" pitchFamily="34" charset="0"/>
                        <a:cs typeface="Arial" panose="020B0604020202020204" pitchFamily="34" charset="0"/>
                      </a:endParaRPr>
                    </a:p>
                  </a:txBody>
                  <a:tcPr/>
                </a:tc>
                <a:tc>
                  <a:txBody>
                    <a:bodyPr/>
                    <a:lstStyle/>
                    <a:p>
                      <a:r>
                        <a:rPr lang="en-GB" sz="1800" dirty="0" smtClean="0">
                          <a:latin typeface="Arial" panose="020B0604020202020204" pitchFamily="34" charset="0"/>
                          <a:cs typeface="Arial" panose="020B0604020202020204" pitchFamily="34" charset="0"/>
                        </a:rPr>
                        <a:t>_________</a:t>
                      </a:r>
                      <a:endParaRPr lang="en-GB" sz="1800" dirty="0">
                        <a:latin typeface="Arial" panose="020B0604020202020204" pitchFamily="34" charset="0"/>
                        <a:cs typeface="Arial" panose="020B0604020202020204" pitchFamily="34" charset="0"/>
                      </a:endParaRPr>
                    </a:p>
                  </a:txBody>
                  <a:tcPr/>
                </a:tc>
              </a:tr>
            </a:tbl>
          </a:graphicData>
        </a:graphic>
      </p:graphicFrame>
      <p:sp>
        <p:nvSpPr>
          <p:cNvPr id="4" name="TextBox 3">
            <a:hlinkClick r:id="rId3" action="ppaction://hlinkfile"/>
          </p:cNvPr>
          <p:cNvSpPr txBox="1"/>
          <p:nvPr/>
        </p:nvSpPr>
        <p:spPr>
          <a:xfrm>
            <a:off x="8460432" y="1016866"/>
            <a:ext cx="497252" cy="707886"/>
          </a:xfrm>
          <a:prstGeom prst="rect">
            <a:avLst/>
          </a:prstGeom>
          <a:noFill/>
        </p:spPr>
        <p:txBody>
          <a:bodyPr wrap="none" rtlCol="0">
            <a:spAutoFit/>
          </a:bodyPr>
          <a:lstStyle/>
          <a:p>
            <a:r>
              <a:rPr lang="en-GB" sz="40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4223698539"/>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670783"/>
          </a:xfrm>
          <a:prstGeom prst="rect">
            <a:avLst/>
          </a:prstGeom>
        </p:spPr>
        <p:txBody>
          <a:bodyPr wrap="square">
            <a:spAutoFit/>
          </a:bodyPr>
          <a:lstStyle/>
          <a:p>
            <a:pPr marL="450850" indent="-450850">
              <a:spcAft>
                <a:spcPts val="300"/>
              </a:spcAft>
              <a:buClr>
                <a:schemeClr val="accent6">
                  <a:lumMod val="50000"/>
                </a:schemeClr>
              </a:buClr>
              <a:buFont typeface="Wingdings 3" panose="05040102010807070707" pitchFamily="18" charset="2"/>
              <a:buChar char=""/>
            </a:pPr>
            <a:r>
              <a:rPr lang="en-US" sz="2300" dirty="0">
                <a:solidFill>
                  <a:srgbClr val="002060"/>
                </a:solidFill>
              </a:rPr>
              <a:t>Then, 2012 saw a change of fortunes. A competing business set up nearby, a subsidiary of a much larger company. Sharpies Technology lost some of its market share. Sales fell by 20%. Cost of goods sold fell proportionately, but overheads remained the same.</a:t>
            </a:r>
          </a:p>
          <a:p>
            <a:pPr>
              <a:spcAft>
                <a:spcPts val="300"/>
              </a:spcAft>
              <a:buClr>
                <a:schemeClr val="accent6">
                  <a:lumMod val="50000"/>
                </a:schemeClr>
              </a:buClr>
            </a:pPr>
            <a:r>
              <a:rPr lang="en-US" sz="2300" b="1" dirty="0">
                <a:solidFill>
                  <a:srgbClr val="FF0000"/>
                </a:solidFill>
              </a:rPr>
              <a:t>Questions</a:t>
            </a:r>
          </a:p>
          <a:p>
            <a:pPr marL="342900" indent="-342900">
              <a:spcAft>
                <a:spcPts val="300"/>
              </a:spcAft>
              <a:buClr>
                <a:schemeClr val="accent6">
                  <a:lumMod val="50000"/>
                </a:schemeClr>
              </a:buClr>
              <a:buFont typeface="+mj-lt"/>
              <a:buAutoNum type="arabicPeriod"/>
            </a:pPr>
            <a:r>
              <a:rPr lang="en-US" sz="2300" dirty="0" smtClean="0">
                <a:solidFill>
                  <a:srgbClr val="FF0000"/>
                </a:solidFill>
              </a:rPr>
              <a:t>Calculate </a:t>
            </a:r>
            <a:r>
              <a:rPr lang="en-US" sz="2300" dirty="0">
                <a:solidFill>
                  <a:srgbClr val="FF0000"/>
                </a:solidFill>
              </a:rPr>
              <a:t>the missing figures for gross and net profit in the P&amp;L account above. (4 marks)</a:t>
            </a:r>
          </a:p>
          <a:p>
            <a:pPr marL="342900" indent="-342900">
              <a:spcAft>
                <a:spcPts val="300"/>
              </a:spcAft>
              <a:buClr>
                <a:schemeClr val="accent6">
                  <a:lumMod val="50000"/>
                </a:schemeClr>
              </a:buClr>
              <a:buFont typeface="+mj-lt"/>
              <a:buAutoNum type="arabicPeriod"/>
            </a:pPr>
            <a:r>
              <a:rPr lang="en-US" sz="2300" dirty="0" smtClean="0">
                <a:solidFill>
                  <a:srgbClr val="FF0000"/>
                </a:solidFill>
              </a:rPr>
              <a:t>Calculate </a:t>
            </a:r>
            <a:r>
              <a:rPr lang="en-US" sz="2300" dirty="0">
                <a:solidFill>
                  <a:srgbClr val="FF0000"/>
                </a:solidFill>
              </a:rPr>
              <a:t>the following for both 2011 and 2012.</a:t>
            </a:r>
          </a:p>
          <a:p>
            <a:pPr marL="720725" indent="-342900">
              <a:spcAft>
                <a:spcPts val="300"/>
              </a:spcAft>
              <a:buClr>
                <a:schemeClr val="accent6">
                  <a:lumMod val="50000"/>
                </a:schemeClr>
              </a:buClr>
              <a:buFont typeface="+mj-lt"/>
              <a:buAutoNum type="alphaLcParenR"/>
            </a:pPr>
            <a:r>
              <a:rPr lang="en-US" sz="2300" dirty="0" smtClean="0">
                <a:solidFill>
                  <a:srgbClr val="FF0000"/>
                </a:solidFill>
              </a:rPr>
              <a:t>Gross </a:t>
            </a:r>
            <a:r>
              <a:rPr lang="en-US" sz="2300" dirty="0">
                <a:solidFill>
                  <a:srgbClr val="FF0000"/>
                </a:solidFill>
              </a:rPr>
              <a:t>profit margin</a:t>
            </a:r>
          </a:p>
          <a:p>
            <a:pPr marL="720725" indent="-342900">
              <a:spcAft>
                <a:spcPts val="300"/>
              </a:spcAft>
              <a:buClr>
                <a:schemeClr val="accent6">
                  <a:lumMod val="50000"/>
                </a:schemeClr>
              </a:buClr>
              <a:buFont typeface="+mj-lt"/>
              <a:buAutoNum type="alphaLcParenR"/>
            </a:pPr>
            <a:r>
              <a:rPr lang="en-US" sz="2300" dirty="0" smtClean="0">
                <a:solidFill>
                  <a:srgbClr val="FF0000"/>
                </a:solidFill>
              </a:rPr>
              <a:t>Net </a:t>
            </a:r>
            <a:r>
              <a:rPr lang="en-US" sz="2300" dirty="0">
                <a:solidFill>
                  <a:srgbClr val="FF0000"/>
                </a:solidFill>
              </a:rPr>
              <a:t>profit margin </a:t>
            </a:r>
            <a:r>
              <a:rPr lang="en-US" sz="2300" dirty="0" smtClean="0">
                <a:solidFill>
                  <a:srgbClr val="FF0000"/>
                </a:solidFill>
              </a:rPr>
              <a:t>	(</a:t>
            </a:r>
            <a:r>
              <a:rPr lang="en-US" sz="2300" dirty="0">
                <a:solidFill>
                  <a:srgbClr val="FF0000"/>
                </a:solidFill>
              </a:rPr>
              <a:t>8 marks)</a:t>
            </a:r>
          </a:p>
          <a:p>
            <a:pPr marL="342900" indent="-342900">
              <a:spcAft>
                <a:spcPts val="300"/>
              </a:spcAft>
              <a:buClr>
                <a:schemeClr val="accent6">
                  <a:lumMod val="50000"/>
                </a:schemeClr>
              </a:buClr>
              <a:buFont typeface="+mj-lt"/>
              <a:buAutoNum type="arabicPeriod" startAt="3"/>
            </a:pPr>
            <a:r>
              <a:rPr lang="en-US" sz="2300" dirty="0" smtClean="0">
                <a:solidFill>
                  <a:srgbClr val="FF0000"/>
                </a:solidFill>
              </a:rPr>
              <a:t>Using </a:t>
            </a:r>
            <a:r>
              <a:rPr lang="en-US" sz="2300" dirty="0">
                <a:solidFill>
                  <a:srgbClr val="FF0000"/>
                </a:solidFill>
              </a:rPr>
              <a:t>the figures you have calculated, explain what has happened to Sarah's profitability</a:t>
            </a:r>
            <a:r>
              <a:rPr lang="en-US" sz="2300" dirty="0" smtClean="0">
                <a:solidFill>
                  <a:srgbClr val="FF0000"/>
                </a:solidFill>
              </a:rPr>
              <a:t>.	(</a:t>
            </a:r>
            <a:r>
              <a:rPr lang="en-US" sz="2300" dirty="0">
                <a:solidFill>
                  <a:srgbClr val="FF0000"/>
                </a:solidFill>
              </a:rPr>
              <a:t>8 marks)</a:t>
            </a:r>
          </a:p>
          <a:p>
            <a:pPr marL="342900" indent="-342900">
              <a:spcAft>
                <a:spcPts val="300"/>
              </a:spcAft>
              <a:buClr>
                <a:schemeClr val="accent6">
                  <a:lumMod val="50000"/>
                </a:schemeClr>
              </a:buClr>
              <a:buFont typeface="+mj-lt"/>
              <a:buAutoNum type="arabicPeriod" startAt="4"/>
            </a:pPr>
            <a:r>
              <a:rPr lang="en-US" sz="2300" dirty="0" smtClean="0">
                <a:solidFill>
                  <a:srgbClr val="FF0000"/>
                </a:solidFill>
              </a:rPr>
              <a:t>Recommend </a:t>
            </a:r>
            <a:r>
              <a:rPr lang="en-US" sz="2300" dirty="0">
                <a:solidFill>
                  <a:srgbClr val="FF0000"/>
                </a:solidFill>
              </a:rPr>
              <a:t>two strategies Sarah could use to increase her net profit margin. (10 marks) </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18.3 </a:t>
            </a:r>
            <a:r>
              <a:rPr lang="en-GB" sz="4000" dirty="0"/>
              <a:t>– </a:t>
            </a:r>
            <a:r>
              <a:rPr lang="en-GB" sz="4000" dirty="0" smtClean="0"/>
              <a:t>Exam Styled Questions</a:t>
            </a:r>
            <a:endParaRPr lang="en-GB" sz="4000" dirty="0"/>
          </a:p>
        </p:txBody>
      </p:sp>
      <p:sp>
        <p:nvSpPr>
          <p:cNvPr id="7" name="Round Same Side Corner Rectangle 6">
            <a:hlinkClick r:id="" action="ppaction://noaction"/>
          </p:cNvPr>
          <p:cNvSpPr/>
          <p:nvPr/>
        </p:nvSpPr>
        <p:spPr>
          <a:xfrm>
            <a:off x="6876256"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104</a:t>
            </a:r>
            <a:endParaRPr lang="en-GB" sz="1200" b="1" dirty="0">
              <a:latin typeface="Arial" panose="020B0604020202020204" pitchFamily="34" charset="0"/>
              <a:cs typeface="Arial" panose="020B0604020202020204" pitchFamily="34" charset="0"/>
            </a:endParaRPr>
          </a:p>
        </p:txBody>
      </p:sp>
      <p:sp>
        <p:nvSpPr>
          <p:cNvPr id="8" name="TextBox 7">
            <a:hlinkClick r:id="rId3" action="ppaction://hlinkfile"/>
          </p:cNvPr>
          <p:cNvSpPr txBox="1"/>
          <p:nvPr/>
        </p:nvSpPr>
        <p:spPr>
          <a:xfrm>
            <a:off x="8388424" y="2217058"/>
            <a:ext cx="497252" cy="707886"/>
          </a:xfrm>
          <a:prstGeom prst="rect">
            <a:avLst/>
          </a:prstGeom>
          <a:noFill/>
        </p:spPr>
        <p:txBody>
          <a:bodyPr wrap="none" rtlCol="0">
            <a:spAutoFit/>
          </a:bodyPr>
          <a:lstStyle/>
          <a:p>
            <a:r>
              <a:rPr lang="en-GB" sz="40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972653304"/>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1" y="1124744"/>
            <a:ext cx="8640959" cy="5632311"/>
          </a:xfrm>
          <a:prstGeom prst="rect">
            <a:avLst/>
          </a:prstGeom>
        </p:spPr>
        <p:txBody>
          <a:bodyPr wrap="square">
            <a:spAutoFit/>
          </a:bodyPr>
          <a:lstStyle/>
          <a:p>
            <a:pPr marL="361950" indent="-361950">
              <a:buClr>
                <a:schemeClr val="accent6">
                  <a:lumMod val="50000"/>
                </a:schemeClr>
              </a:buClr>
              <a:buFont typeface="+mj-lt"/>
              <a:buAutoNum type="arabicPeriod" startAt="9"/>
            </a:pPr>
            <a:r>
              <a:rPr lang="en-US" sz="2000" dirty="0">
                <a:solidFill>
                  <a:srgbClr val="FF0000"/>
                </a:solidFill>
              </a:rPr>
              <a:t>The following is an extract from ABP’s Statement of Income for </a:t>
            </a:r>
            <a:r>
              <a:rPr lang="en-US" sz="2000" dirty="0" smtClean="0">
                <a:solidFill>
                  <a:srgbClr val="FF0000"/>
                </a:solidFill>
              </a:rPr>
              <a:t>Year Ending 30th </a:t>
            </a:r>
            <a:r>
              <a:rPr lang="en-US" sz="2000" dirty="0">
                <a:solidFill>
                  <a:srgbClr val="FF0000"/>
                </a:solidFill>
              </a:rPr>
              <a:t>April </a:t>
            </a:r>
            <a:r>
              <a:rPr lang="en-US" sz="2000" dirty="0" smtClean="0">
                <a:solidFill>
                  <a:srgbClr val="FF0000"/>
                </a:solidFill>
              </a:rPr>
              <a:t>2013. Extracts </a:t>
            </a:r>
            <a:r>
              <a:rPr lang="en-US" sz="2000" dirty="0">
                <a:solidFill>
                  <a:srgbClr val="FF0000"/>
                </a:solidFill>
              </a:rPr>
              <a:t>CNY million</a:t>
            </a:r>
          </a:p>
          <a:p>
            <a:pPr marL="723900">
              <a:buClr>
                <a:schemeClr val="accent6">
                  <a:lumMod val="50000"/>
                </a:schemeClr>
              </a:buClr>
            </a:pPr>
            <a:r>
              <a:rPr lang="en-US" sz="2000" dirty="0">
                <a:solidFill>
                  <a:srgbClr val="FF0000"/>
                </a:solidFill>
              </a:rPr>
              <a:t>Total Revenues 50 017</a:t>
            </a:r>
          </a:p>
          <a:p>
            <a:pPr marL="723900">
              <a:buClr>
                <a:schemeClr val="accent6">
                  <a:lumMod val="50000"/>
                </a:schemeClr>
              </a:buClr>
            </a:pPr>
            <a:r>
              <a:rPr lang="en-US" sz="2000" dirty="0">
                <a:solidFill>
                  <a:srgbClr val="FF0000"/>
                </a:solidFill>
              </a:rPr>
              <a:t>Cost of Sales (25 225)</a:t>
            </a:r>
          </a:p>
          <a:p>
            <a:pPr marL="723900">
              <a:buClr>
                <a:schemeClr val="accent6">
                  <a:lumMod val="50000"/>
                </a:schemeClr>
              </a:buClr>
            </a:pPr>
            <a:r>
              <a:rPr lang="en-US" sz="2000" dirty="0">
                <a:solidFill>
                  <a:srgbClr val="FF0000"/>
                </a:solidFill>
              </a:rPr>
              <a:t>Gross Profit 24 792</a:t>
            </a:r>
          </a:p>
          <a:p>
            <a:pPr marL="723900">
              <a:buClr>
                <a:schemeClr val="accent6">
                  <a:lumMod val="50000"/>
                </a:schemeClr>
              </a:buClr>
            </a:pPr>
            <a:r>
              <a:rPr lang="en-US" sz="2000" dirty="0">
                <a:solidFill>
                  <a:srgbClr val="FF0000"/>
                </a:solidFill>
              </a:rPr>
              <a:t>Expenses (8 372)</a:t>
            </a:r>
          </a:p>
          <a:p>
            <a:pPr marL="723900">
              <a:buClr>
                <a:schemeClr val="accent6">
                  <a:lumMod val="50000"/>
                </a:schemeClr>
              </a:buClr>
            </a:pPr>
            <a:r>
              <a:rPr lang="en-US" sz="2000" dirty="0">
                <a:solidFill>
                  <a:srgbClr val="FF0000"/>
                </a:solidFill>
              </a:rPr>
              <a:t>Profit for the year 16 </a:t>
            </a:r>
            <a:r>
              <a:rPr lang="en-US" sz="2000" dirty="0" smtClean="0">
                <a:solidFill>
                  <a:srgbClr val="FF0000"/>
                </a:solidFill>
              </a:rPr>
              <a:t>420</a:t>
            </a:r>
          </a:p>
          <a:p>
            <a:pPr marL="361950">
              <a:buClr>
                <a:schemeClr val="accent6">
                  <a:lumMod val="50000"/>
                </a:schemeClr>
              </a:buClr>
            </a:pPr>
            <a:r>
              <a:rPr lang="en-US" sz="2000" dirty="0" smtClean="0">
                <a:solidFill>
                  <a:srgbClr val="FF0000"/>
                </a:solidFill>
              </a:rPr>
              <a:t>(a</a:t>
            </a:r>
            <a:r>
              <a:rPr lang="en-US" sz="2000" dirty="0">
                <a:solidFill>
                  <a:srgbClr val="FF0000"/>
                </a:solidFill>
              </a:rPr>
              <a:t>) Using the above information, calculate ABP’s profit for the year margin.	(4)</a:t>
            </a:r>
          </a:p>
          <a:p>
            <a:pPr>
              <a:buClr>
                <a:schemeClr val="accent6">
                  <a:lumMod val="50000"/>
                </a:schemeClr>
              </a:buClr>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b="1" dirty="0">
                <a:solidFill>
                  <a:srgbClr val="FF0000"/>
                </a:solidFill>
              </a:rPr>
              <a:t>Total for Question </a:t>
            </a:r>
            <a:r>
              <a:rPr lang="en-US" b="1" dirty="0" smtClean="0">
                <a:solidFill>
                  <a:srgbClr val="FF0000"/>
                </a:solidFill>
              </a:rPr>
              <a:t>9 </a:t>
            </a:r>
            <a:r>
              <a:rPr lang="en-US" b="1" dirty="0">
                <a:solidFill>
                  <a:srgbClr val="FF0000"/>
                </a:solidFill>
              </a:rPr>
              <a:t>= 4 marks</a:t>
            </a:r>
            <a:r>
              <a:rPr lang="en-US" sz="2000" dirty="0">
                <a:solidFill>
                  <a:srgbClr val="FF0000"/>
                </a:solidFill>
              </a:rPr>
              <a:t>)</a:t>
            </a:r>
          </a:p>
        </p:txBody>
      </p:sp>
      <p:sp>
        <p:nvSpPr>
          <p:cNvPr id="6" name="Title 1"/>
          <p:cNvSpPr>
            <a:spLocks noGrp="1"/>
          </p:cNvSpPr>
          <p:nvPr>
            <p:ph type="title"/>
          </p:nvPr>
        </p:nvSpPr>
        <p:spPr>
          <a:xfrm>
            <a:off x="35496" y="72008"/>
            <a:ext cx="7704856" cy="548680"/>
          </a:xfrm>
        </p:spPr>
        <p:txBody>
          <a:bodyPr>
            <a:noAutofit/>
          </a:bodyPr>
          <a:lstStyle/>
          <a:p>
            <a:r>
              <a:rPr lang="en-GB" sz="3800" dirty="0" smtClean="0"/>
              <a:t>18</a:t>
            </a:r>
            <a:r>
              <a:rPr lang="en-GB" sz="3800" b="1" dirty="0" smtClean="0"/>
              <a:t> – </a:t>
            </a:r>
            <a:r>
              <a:rPr lang="en-US" sz="3800" dirty="0" smtClean="0">
                <a:effectLst/>
              </a:rPr>
              <a:t>Exam Questions – May 2015</a:t>
            </a:r>
            <a:endParaRPr lang="en-GB" sz="3800" b="1" dirty="0" smtClean="0"/>
          </a:p>
        </p:txBody>
      </p:sp>
      <p:sp>
        <p:nvSpPr>
          <p:cNvPr id="5" name="TextBox 4">
            <a:hlinkClick r:id="rId3" action="ppaction://hlinkfile"/>
          </p:cNvPr>
          <p:cNvSpPr txBox="1"/>
          <p:nvPr/>
        </p:nvSpPr>
        <p:spPr>
          <a:xfrm>
            <a:off x="8363168" y="1556792"/>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864625622"/>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18 </a:t>
            </a:r>
            <a:r>
              <a:rPr lang="en-GB" sz="3600" dirty="0"/>
              <a:t>– </a:t>
            </a:r>
            <a:r>
              <a:rPr lang="en-US" sz="3600" dirty="0">
                <a:effectLst/>
              </a:rPr>
              <a:t>Exam Questions – </a:t>
            </a:r>
            <a:r>
              <a:rPr lang="en-US" sz="3600" dirty="0" smtClean="0">
                <a:effectLst/>
              </a:rPr>
              <a:t>May 2015</a:t>
            </a:r>
            <a:endParaRPr lang="en-GB" sz="36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113566217"/>
              </p:ext>
            </p:extLst>
          </p:nvPr>
        </p:nvGraphicFramePr>
        <p:xfrm>
          <a:off x="323528" y="1124744"/>
          <a:ext cx="8496945" cy="5212080"/>
        </p:xfrm>
        <a:graphic>
          <a:graphicData uri="http://schemas.openxmlformats.org/drawingml/2006/table">
            <a:tbl>
              <a:tblPr firstRow="1" bandRow="1">
                <a:tableStyleId>{5C22544A-7EE6-4342-B048-85BDC9FD1C3A}</a:tableStyleId>
              </a:tblPr>
              <a:tblGrid>
                <a:gridCol w="792088"/>
                <a:gridCol w="6624736"/>
                <a:gridCol w="1080121"/>
              </a:tblGrid>
              <a:tr h="370840">
                <a:tc>
                  <a:txBody>
                    <a:bodyPr/>
                    <a:lstStyle/>
                    <a:p>
                      <a:r>
                        <a:rPr lang="en-GB" sz="2200" dirty="0" smtClean="0">
                          <a:latin typeface="Arial" panose="020B0604020202020204" pitchFamily="34" charset="0"/>
                          <a:cs typeface="Arial" panose="020B0604020202020204" pitchFamily="34" charset="0"/>
                        </a:rPr>
                        <a:t>9 (a)</a:t>
                      </a:r>
                      <a:endParaRPr lang="en-GB" sz="2200" dirty="0">
                        <a:latin typeface="Arial" panose="020B0604020202020204" pitchFamily="34" charset="0"/>
                        <a:cs typeface="Arial" panose="020B0604020202020204" pitchFamily="34" charset="0"/>
                      </a:endParaRPr>
                    </a:p>
                  </a:txBody>
                  <a:tcPr/>
                </a:tc>
                <a:tc>
                  <a:txBody>
                    <a:bodyPr/>
                    <a:lstStyle/>
                    <a:p>
                      <a:r>
                        <a:rPr lang="en-US" sz="2200" b="0" dirty="0" smtClean="0">
                          <a:latin typeface="Arial" panose="020B0604020202020204" pitchFamily="34" charset="0"/>
                          <a:cs typeface="Arial" panose="020B0604020202020204" pitchFamily="34" charset="0"/>
                        </a:rPr>
                        <a:t>Using the above information, calculate APB’s profit for the year margin</a:t>
                      </a:r>
                      <a:endParaRPr lang="en-GB" sz="2200" b="0" dirty="0">
                        <a:latin typeface="Arial" panose="020B0604020202020204" pitchFamily="34" charset="0"/>
                        <a:cs typeface="Arial" panose="020B0604020202020204" pitchFamily="34" charset="0"/>
                      </a:endParaRPr>
                    </a:p>
                  </a:txBody>
                  <a:tcPr/>
                </a:tc>
                <a:tc>
                  <a:txBody>
                    <a:bodyPr/>
                    <a:lstStyle/>
                    <a:p>
                      <a:pPr algn="ctr"/>
                      <a:r>
                        <a:rPr lang="en-GB" sz="2200" b="0" smtClean="0">
                          <a:latin typeface="Arial" panose="020B0604020202020204" pitchFamily="34" charset="0"/>
                          <a:cs typeface="Arial" panose="020B0604020202020204" pitchFamily="34" charset="0"/>
                        </a:rPr>
                        <a:t>4 Marks</a:t>
                      </a:r>
                      <a:endParaRPr lang="en-GB" sz="2200" b="0" dirty="0">
                        <a:latin typeface="Arial" panose="020B0604020202020204" pitchFamily="34" charset="0"/>
                        <a:cs typeface="Arial" panose="020B0604020202020204" pitchFamily="34" charset="0"/>
                      </a:endParaRPr>
                    </a:p>
                  </a:txBody>
                  <a:tcPr/>
                </a:tc>
              </a:tr>
              <a:tr h="370840">
                <a:tc>
                  <a:txBody>
                    <a:bodyPr/>
                    <a:lstStyle/>
                    <a:p>
                      <a:r>
                        <a:rPr lang="en-GB" sz="2200" smtClean="0">
                          <a:latin typeface="Arial" panose="020B0604020202020204" pitchFamily="34" charset="0"/>
                          <a:cs typeface="Arial" panose="020B0604020202020204" pitchFamily="34" charset="0"/>
                        </a:rPr>
                        <a:t>9 (b)</a:t>
                      </a:r>
                      <a:endParaRPr lang="en-GB" sz="2200" dirty="0">
                        <a:latin typeface="Arial" panose="020B0604020202020204" pitchFamily="34" charset="0"/>
                        <a:cs typeface="Arial" panose="020B0604020202020204" pitchFamily="34" charset="0"/>
                      </a:endParaRPr>
                    </a:p>
                  </a:txBody>
                  <a:tcPr/>
                </a:tc>
                <a:tc>
                  <a:txBody>
                    <a:bodyPr/>
                    <a:lstStyle/>
                    <a:p>
                      <a:r>
                        <a:rPr lang="en-US" sz="2200" b="1" dirty="0" smtClean="0">
                          <a:latin typeface="Arial" panose="020B0604020202020204" pitchFamily="34" charset="0"/>
                          <a:cs typeface="Arial" panose="020B0604020202020204" pitchFamily="34" charset="0"/>
                        </a:rPr>
                        <a:t>(Knowledge 1, Application 3)</a:t>
                      </a:r>
                    </a:p>
                    <a:p>
                      <a:r>
                        <a:rPr lang="en-US" sz="2200" b="1" dirty="0" smtClean="0">
                          <a:latin typeface="Arial" panose="020B0604020202020204" pitchFamily="34" charset="0"/>
                          <a:cs typeface="Arial" panose="020B0604020202020204" pitchFamily="34" charset="0"/>
                        </a:rPr>
                        <a:t>Knowledge: (1)</a:t>
                      </a:r>
                    </a:p>
                    <a:p>
                      <a:r>
                        <a:rPr lang="en-US" sz="2200" b="0" dirty="0" smtClean="0">
                          <a:latin typeface="Arial" panose="020B0604020202020204" pitchFamily="34" charset="0"/>
                          <a:cs typeface="Arial" panose="020B0604020202020204" pitchFamily="34" charset="0"/>
                        </a:rPr>
                        <a:t>Profit for the year/total revenues x 100</a:t>
                      </a:r>
                    </a:p>
                    <a:p>
                      <a:r>
                        <a:rPr lang="en-US" sz="2200" b="1" dirty="0" smtClean="0">
                          <a:latin typeface="Arial" panose="020B0604020202020204" pitchFamily="34" charset="0"/>
                          <a:cs typeface="Arial" panose="020B0604020202020204" pitchFamily="34" charset="0"/>
                        </a:rPr>
                        <a:t>Application:</a:t>
                      </a:r>
                    </a:p>
                    <a:p>
                      <a:r>
                        <a:rPr lang="en-US" sz="2200" b="0" dirty="0" smtClean="0">
                          <a:latin typeface="Arial" panose="020B0604020202020204" pitchFamily="34" charset="0"/>
                          <a:cs typeface="Arial" panose="020B0604020202020204" pitchFamily="34" charset="0"/>
                        </a:rPr>
                        <a:t>16420 (1) /50017 (1) x 100 = 32.8% (1) (accept 33%)</a:t>
                      </a:r>
                    </a:p>
                    <a:p>
                      <a:endParaRPr lang="en-US" sz="2200" b="1" dirty="0" smtClean="0">
                        <a:latin typeface="Arial" panose="020B0604020202020204" pitchFamily="34" charset="0"/>
                        <a:cs typeface="Arial" panose="020B0604020202020204" pitchFamily="34" charset="0"/>
                      </a:endParaRPr>
                    </a:p>
                    <a:p>
                      <a:r>
                        <a:rPr lang="en-US" sz="2200" b="1" dirty="0" smtClean="0">
                          <a:latin typeface="Arial" panose="020B0604020202020204" pitchFamily="34" charset="0"/>
                          <a:cs typeface="Arial" panose="020B0604020202020204" pitchFamily="34" charset="0"/>
                        </a:rPr>
                        <a:t>Candidates who give correct answer without formula shown gain full marks (knowledge implied).</a:t>
                      </a:r>
                    </a:p>
                    <a:p>
                      <a:endParaRPr lang="en-US" sz="2200" b="1" dirty="0" smtClean="0">
                        <a:latin typeface="Arial" panose="020B0604020202020204" pitchFamily="34" charset="0"/>
                        <a:cs typeface="Arial" panose="020B0604020202020204" pitchFamily="34" charset="0"/>
                      </a:endParaRPr>
                    </a:p>
                    <a:p>
                      <a:r>
                        <a:rPr lang="en-US" sz="2200" b="1" dirty="0" smtClean="0">
                          <a:latin typeface="Arial" panose="020B0604020202020204" pitchFamily="34" charset="0"/>
                          <a:cs typeface="Arial" panose="020B0604020202020204" pitchFamily="34" charset="0"/>
                        </a:rPr>
                        <a:t>N.B. answer must be expressed in units, if not maximum 3 marks.</a:t>
                      </a:r>
                      <a:endParaRPr lang="en-GB" sz="2200" b="1" dirty="0">
                        <a:latin typeface="Arial" panose="020B0604020202020204" pitchFamily="34" charset="0"/>
                        <a:cs typeface="Arial" panose="020B0604020202020204" pitchFamily="34" charset="0"/>
                      </a:endParaRPr>
                    </a:p>
                  </a:txBody>
                  <a:tcPr/>
                </a:tc>
                <a:tc>
                  <a:txBody>
                    <a:bodyPr/>
                    <a:lstStyle/>
                    <a:p>
                      <a:pPr algn="ctr"/>
                      <a:endParaRPr lang="en-GB" sz="2200" dirty="0" smtClean="0">
                        <a:latin typeface="Arial" panose="020B0604020202020204" pitchFamily="34" charset="0"/>
                        <a:cs typeface="Arial" panose="020B0604020202020204" pitchFamily="34" charset="0"/>
                      </a:endParaRPr>
                    </a:p>
                    <a:p>
                      <a:pPr algn="ctr"/>
                      <a:r>
                        <a:rPr lang="en-GB" sz="2200" dirty="0" smtClean="0">
                          <a:latin typeface="Arial" panose="020B0604020202020204" pitchFamily="34" charset="0"/>
                          <a:cs typeface="Arial" panose="020B0604020202020204" pitchFamily="34" charset="0"/>
                        </a:rPr>
                        <a:t>1</a:t>
                      </a:r>
                    </a:p>
                    <a:p>
                      <a:pPr algn="ctr"/>
                      <a:endParaRPr lang="en-GB" sz="2200" dirty="0" smtClean="0">
                        <a:latin typeface="Arial" panose="020B0604020202020204" pitchFamily="34" charset="0"/>
                        <a:cs typeface="Arial" panose="020B0604020202020204" pitchFamily="34" charset="0"/>
                      </a:endParaRPr>
                    </a:p>
                    <a:p>
                      <a:pPr algn="ctr"/>
                      <a:endParaRPr lang="en-GB" sz="2200" dirty="0" smtClean="0">
                        <a:latin typeface="Arial" panose="020B0604020202020204" pitchFamily="34" charset="0"/>
                        <a:cs typeface="Arial" panose="020B0604020202020204" pitchFamily="34" charset="0"/>
                      </a:endParaRPr>
                    </a:p>
                    <a:p>
                      <a:pPr algn="ctr"/>
                      <a:endParaRPr lang="en-GB" sz="2200" dirty="0" smtClean="0">
                        <a:latin typeface="Arial" panose="020B0604020202020204" pitchFamily="34" charset="0"/>
                        <a:cs typeface="Arial" panose="020B0604020202020204" pitchFamily="34" charset="0"/>
                      </a:endParaRPr>
                    </a:p>
                    <a:p>
                      <a:pPr algn="ctr"/>
                      <a:r>
                        <a:rPr lang="en-GB" sz="2200" dirty="0" smtClean="0">
                          <a:latin typeface="Arial" panose="020B0604020202020204" pitchFamily="34" charset="0"/>
                          <a:cs typeface="Arial" panose="020B0604020202020204" pitchFamily="34" charset="0"/>
                        </a:rPr>
                        <a:t>1-3</a:t>
                      </a:r>
                    </a:p>
                  </a:txBody>
                  <a:tcPr/>
                </a:tc>
              </a:tr>
            </a:tbl>
          </a:graphicData>
        </a:graphic>
      </p:graphicFrame>
    </p:spTree>
    <p:extLst>
      <p:ext uri="{BB962C8B-B14F-4D97-AF65-F5344CB8AC3E}">
        <p14:creationId xmlns:p14="http://schemas.microsoft.com/office/powerpoint/2010/main" val="1339003539"/>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1" y="1124744"/>
            <a:ext cx="8640959" cy="5632311"/>
          </a:xfrm>
          <a:prstGeom prst="rect">
            <a:avLst/>
          </a:prstGeom>
        </p:spPr>
        <p:txBody>
          <a:bodyPr wrap="square">
            <a:spAutoFit/>
          </a:bodyPr>
          <a:lstStyle/>
          <a:p>
            <a:pPr marL="361950" indent="-361950">
              <a:buClr>
                <a:schemeClr val="accent6">
                  <a:lumMod val="50000"/>
                </a:schemeClr>
              </a:buClr>
              <a:buFont typeface="+mj-lt"/>
              <a:buAutoNum type="arabicPeriod" startAt="9"/>
            </a:pPr>
            <a:r>
              <a:rPr lang="en-US" sz="2000" dirty="0">
                <a:solidFill>
                  <a:srgbClr val="FF0000"/>
                </a:solidFill>
              </a:rPr>
              <a:t>The following is an extract from Hummingbird Bakery’s statement of comprehensive income for the year ending 30th June 2013. Extracts £</a:t>
            </a:r>
          </a:p>
          <a:p>
            <a:pPr marL="723900">
              <a:buClr>
                <a:schemeClr val="accent6">
                  <a:lumMod val="50000"/>
                </a:schemeClr>
              </a:buClr>
            </a:pPr>
            <a:r>
              <a:rPr lang="en-US" sz="2000" dirty="0">
                <a:solidFill>
                  <a:srgbClr val="FF0000"/>
                </a:solidFill>
              </a:rPr>
              <a:t>Revenue 5 536 614</a:t>
            </a:r>
          </a:p>
          <a:p>
            <a:pPr marL="723900">
              <a:buClr>
                <a:schemeClr val="accent6">
                  <a:lumMod val="50000"/>
                </a:schemeClr>
              </a:buClr>
            </a:pPr>
            <a:r>
              <a:rPr lang="en-US" sz="2000" dirty="0">
                <a:solidFill>
                  <a:srgbClr val="FF0000"/>
                </a:solidFill>
              </a:rPr>
              <a:t>Cost of sales (950 406)</a:t>
            </a:r>
          </a:p>
          <a:p>
            <a:pPr marL="723900">
              <a:buClr>
                <a:schemeClr val="accent6">
                  <a:lumMod val="50000"/>
                </a:schemeClr>
              </a:buClr>
            </a:pPr>
            <a:r>
              <a:rPr lang="en-US" sz="2000" dirty="0">
                <a:solidFill>
                  <a:srgbClr val="FF0000"/>
                </a:solidFill>
              </a:rPr>
              <a:t>Gross profit 4 586 208</a:t>
            </a:r>
          </a:p>
          <a:p>
            <a:pPr marL="723900">
              <a:buClr>
                <a:schemeClr val="accent6">
                  <a:lumMod val="50000"/>
                </a:schemeClr>
              </a:buClr>
            </a:pPr>
            <a:r>
              <a:rPr lang="en-US" sz="2000" dirty="0">
                <a:solidFill>
                  <a:srgbClr val="FF0000"/>
                </a:solidFill>
              </a:rPr>
              <a:t>Other operating expenses (4 612 839)</a:t>
            </a:r>
          </a:p>
          <a:p>
            <a:pPr marL="723900">
              <a:buClr>
                <a:schemeClr val="accent6">
                  <a:lumMod val="50000"/>
                </a:schemeClr>
              </a:buClr>
            </a:pPr>
            <a:r>
              <a:rPr lang="en-US" sz="2000" dirty="0">
                <a:solidFill>
                  <a:srgbClr val="FF0000"/>
                </a:solidFill>
              </a:rPr>
              <a:t>(Loss)/Profit for the year (26 631)</a:t>
            </a:r>
          </a:p>
          <a:p>
            <a:pPr marL="819150" indent="-457200">
              <a:buClr>
                <a:schemeClr val="accent6">
                  <a:lumMod val="50000"/>
                </a:schemeClr>
              </a:buClr>
              <a:buAutoNum type="alphaLcParenBoth"/>
            </a:pPr>
            <a:r>
              <a:rPr lang="en-US" sz="2000" dirty="0" smtClean="0">
                <a:solidFill>
                  <a:srgbClr val="FF0000"/>
                </a:solidFill>
              </a:rPr>
              <a:t>Calculate </a:t>
            </a:r>
            <a:r>
              <a:rPr lang="en-US" sz="2000" dirty="0">
                <a:solidFill>
                  <a:srgbClr val="FF0000"/>
                </a:solidFill>
              </a:rPr>
              <a:t>Hummingbird Bakery’s gross profit margin. (Show your working)	</a:t>
            </a:r>
            <a:r>
              <a:rPr lang="en-US" sz="2000" dirty="0" smtClean="0">
                <a:solidFill>
                  <a:srgbClr val="FF0000"/>
                </a:solidFill>
              </a:rPr>
              <a:t>(4)</a:t>
            </a:r>
          </a:p>
          <a:p>
            <a:pPr>
              <a:buClr>
                <a:schemeClr val="accent6">
                  <a:lumMod val="50000"/>
                </a:schemeClr>
              </a:buClr>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b="1" dirty="0" smtClean="0">
                <a:solidFill>
                  <a:srgbClr val="FF0000"/>
                </a:solidFill>
              </a:rPr>
              <a:t>Total for Question 9 = 4 marks</a:t>
            </a:r>
            <a:r>
              <a:rPr lang="en-US" sz="2000" dirty="0" smtClean="0">
                <a:solidFill>
                  <a:srgbClr val="FF0000"/>
                </a:solidFill>
              </a:rPr>
              <a:t>)</a:t>
            </a:r>
            <a:endParaRPr lang="en-US" sz="20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800" dirty="0" smtClean="0"/>
              <a:t>18</a:t>
            </a:r>
            <a:r>
              <a:rPr lang="en-GB" sz="3800" b="1" dirty="0" smtClean="0"/>
              <a:t> – </a:t>
            </a:r>
            <a:r>
              <a:rPr lang="en-US" sz="3800" dirty="0" smtClean="0">
                <a:effectLst/>
              </a:rPr>
              <a:t>Exam Questions – January 2015</a:t>
            </a:r>
            <a:endParaRPr lang="en-GB" sz="3800" b="1" dirty="0" smtClean="0"/>
          </a:p>
        </p:txBody>
      </p:sp>
      <p:sp>
        <p:nvSpPr>
          <p:cNvPr id="7" name="TextBox 6">
            <a:hlinkClick r:id="rId3" action="ppaction://hlinkfile"/>
          </p:cNvPr>
          <p:cNvSpPr txBox="1"/>
          <p:nvPr/>
        </p:nvSpPr>
        <p:spPr>
          <a:xfrm>
            <a:off x="8363168" y="1867471"/>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610518462"/>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18 </a:t>
            </a:r>
            <a:r>
              <a:rPr lang="en-GB" sz="3600" dirty="0"/>
              <a:t>– </a:t>
            </a:r>
            <a:r>
              <a:rPr lang="en-US" sz="3600" dirty="0">
                <a:effectLst/>
              </a:rPr>
              <a:t>Exam Questions – </a:t>
            </a:r>
            <a:r>
              <a:rPr lang="en-US" sz="3600" dirty="0" smtClean="0">
                <a:effectLst/>
              </a:rPr>
              <a:t>January 2015</a:t>
            </a:r>
            <a:endParaRPr lang="en-GB" sz="36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1563501523"/>
              </p:ext>
            </p:extLst>
          </p:nvPr>
        </p:nvGraphicFramePr>
        <p:xfrm>
          <a:off x="323528" y="1124744"/>
          <a:ext cx="8496945" cy="5364480"/>
        </p:xfrm>
        <a:graphic>
          <a:graphicData uri="http://schemas.openxmlformats.org/drawingml/2006/table">
            <a:tbl>
              <a:tblPr firstRow="1" bandRow="1">
                <a:tableStyleId>{5C22544A-7EE6-4342-B048-85BDC9FD1C3A}</a:tableStyleId>
              </a:tblPr>
              <a:tblGrid>
                <a:gridCol w="792088"/>
                <a:gridCol w="6768752"/>
                <a:gridCol w="936105"/>
              </a:tblGrid>
              <a:tr h="370840">
                <a:tc>
                  <a:txBody>
                    <a:bodyPr/>
                    <a:lstStyle/>
                    <a:p>
                      <a:r>
                        <a:rPr lang="en-GB" sz="2000" dirty="0" smtClean="0">
                          <a:latin typeface="Arial" panose="020B0604020202020204" pitchFamily="34" charset="0"/>
                          <a:cs typeface="Arial" panose="020B0604020202020204" pitchFamily="34" charset="0"/>
                        </a:rPr>
                        <a:t>9 (a)</a:t>
                      </a:r>
                      <a:endParaRPr lang="en-GB" sz="2000" dirty="0">
                        <a:latin typeface="Arial" panose="020B0604020202020204" pitchFamily="34" charset="0"/>
                        <a:cs typeface="Arial" panose="020B0604020202020204" pitchFamily="34" charset="0"/>
                      </a:endParaRPr>
                    </a:p>
                  </a:txBody>
                  <a:tcPr/>
                </a:tc>
                <a:tc>
                  <a:txBody>
                    <a:bodyPr/>
                    <a:lstStyle/>
                    <a:p>
                      <a:r>
                        <a:rPr lang="en-US" sz="2000" b="0" dirty="0" smtClean="0">
                          <a:latin typeface="Arial" panose="020B0604020202020204" pitchFamily="34" charset="0"/>
                          <a:cs typeface="Arial" panose="020B0604020202020204" pitchFamily="34" charset="0"/>
                        </a:rPr>
                        <a:t>The following is an extract from Hummingbird Bakery’s statement of comprehensive income as at June 2013</a:t>
                      </a:r>
                    </a:p>
                    <a:p>
                      <a:r>
                        <a:rPr lang="en-US" sz="2000" b="0" dirty="0" smtClean="0">
                          <a:latin typeface="Arial" panose="020B0604020202020204" pitchFamily="34" charset="0"/>
                          <a:cs typeface="Arial" panose="020B0604020202020204" pitchFamily="34" charset="0"/>
                        </a:rPr>
                        <a:t>a) Calculate Hummingbird Bakery’s gross profit margin. (Show your working).</a:t>
                      </a:r>
                      <a:endParaRPr lang="en-GB" sz="2000" b="0" dirty="0">
                        <a:latin typeface="Arial" panose="020B0604020202020204" pitchFamily="34" charset="0"/>
                        <a:cs typeface="Arial" panose="020B0604020202020204" pitchFamily="34" charset="0"/>
                      </a:endParaRPr>
                    </a:p>
                  </a:txBody>
                  <a:tcPr/>
                </a:tc>
                <a:tc>
                  <a:txBody>
                    <a:bodyPr/>
                    <a:lstStyle/>
                    <a:p>
                      <a:pPr algn="ctr"/>
                      <a:r>
                        <a:rPr lang="en-GB" sz="2000" b="0" dirty="0" smtClean="0">
                          <a:latin typeface="Arial" panose="020B0604020202020204" pitchFamily="34" charset="0"/>
                          <a:cs typeface="Arial" panose="020B0604020202020204" pitchFamily="34" charset="0"/>
                        </a:rPr>
                        <a:t>4 Marks</a:t>
                      </a:r>
                      <a:endParaRPr lang="en-GB" sz="2000" b="0" dirty="0">
                        <a:latin typeface="Arial" panose="020B0604020202020204" pitchFamily="34" charset="0"/>
                        <a:cs typeface="Arial" panose="020B0604020202020204" pitchFamily="34" charset="0"/>
                      </a:endParaRPr>
                    </a:p>
                  </a:txBody>
                  <a:tcPr/>
                </a:tc>
              </a:tr>
              <a:tr h="370840">
                <a:tc>
                  <a:txBody>
                    <a:bodyPr/>
                    <a:lstStyle/>
                    <a:p>
                      <a:r>
                        <a:rPr lang="en-GB" sz="2000" smtClean="0">
                          <a:latin typeface="Arial" panose="020B0604020202020204" pitchFamily="34" charset="0"/>
                          <a:cs typeface="Arial" panose="020B0604020202020204" pitchFamily="34" charset="0"/>
                        </a:rPr>
                        <a:t>9 (b)</a:t>
                      </a:r>
                      <a:endParaRPr lang="en-GB" sz="2000" dirty="0">
                        <a:latin typeface="Arial" panose="020B0604020202020204" pitchFamily="34" charset="0"/>
                        <a:cs typeface="Arial" panose="020B0604020202020204" pitchFamily="34" charset="0"/>
                      </a:endParaRPr>
                    </a:p>
                  </a:txBody>
                  <a:tcPr/>
                </a:tc>
                <a:tc>
                  <a:txBody>
                    <a:bodyPr/>
                    <a:lstStyle/>
                    <a:p>
                      <a:r>
                        <a:rPr lang="en-US" sz="2000" b="1" dirty="0" smtClean="0">
                          <a:latin typeface="Arial" panose="020B0604020202020204" pitchFamily="34" charset="0"/>
                          <a:cs typeface="Arial" panose="020B0604020202020204" pitchFamily="34" charset="0"/>
                        </a:rPr>
                        <a:t>(Knowledge 1, Application 3)</a:t>
                      </a:r>
                    </a:p>
                    <a:p>
                      <a:r>
                        <a:rPr lang="en-US" sz="2000" b="1" dirty="0" smtClean="0">
                          <a:latin typeface="Arial" panose="020B0604020202020204" pitchFamily="34" charset="0"/>
                          <a:cs typeface="Arial" panose="020B0604020202020204" pitchFamily="34" charset="0"/>
                        </a:rPr>
                        <a:t>Knowledge: </a:t>
                      </a:r>
                      <a:r>
                        <a:rPr lang="en-US" sz="2000" b="0" dirty="0" smtClean="0">
                          <a:latin typeface="Arial" panose="020B0604020202020204" pitchFamily="34" charset="0"/>
                          <a:cs typeface="Arial" panose="020B0604020202020204" pitchFamily="34" charset="0"/>
                        </a:rPr>
                        <a:t>Correct formula for calculating gross profit margin [Gross Profit/Revenue (sales) * 100= Gross Profit Margin](1</a:t>
                      </a:r>
                      <a:r>
                        <a:rPr lang="en-US" sz="2000" b="1" dirty="0" smtClean="0">
                          <a:latin typeface="Arial" panose="020B0604020202020204" pitchFamily="34" charset="0"/>
                          <a:cs typeface="Arial" panose="020B0604020202020204" pitchFamily="34" charset="0"/>
                        </a:rPr>
                        <a:t>)</a:t>
                      </a:r>
                    </a:p>
                    <a:p>
                      <a:endParaRPr lang="en-US" sz="2000" b="1" dirty="0" smtClean="0">
                        <a:latin typeface="Arial" panose="020B0604020202020204" pitchFamily="34" charset="0"/>
                        <a:cs typeface="Arial" panose="020B0604020202020204" pitchFamily="34" charset="0"/>
                      </a:endParaRPr>
                    </a:p>
                    <a:p>
                      <a:r>
                        <a:rPr lang="en-US" sz="2000" b="1" dirty="0" smtClean="0">
                          <a:latin typeface="Arial" panose="020B0604020202020204" pitchFamily="34" charset="0"/>
                          <a:cs typeface="Arial" panose="020B0604020202020204" pitchFamily="34" charset="0"/>
                        </a:rPr>
                        <a:t>Application: </a:t>
                      </a:r>
                      <a:r>
                        <a:rPr lang="en-US" sz="2000" b="0" dirty="0" smtClean="0">
                          <a:latin typeface="Arial" panose="020B0604020202020204" pitchFamily="34" charset="0"/>
                          <a:cs typeface="Arial" panose="020B0604020202020204" pitchFamily="34" charset="0"/>
                        </a:rPr>
                        <a:t>£4 586 208(1)/£5 536 614 (1)*100 = 82.83%/82.8% only (1)</a:t>
                      </a:r>
                    </a:p>
                    <a:p>
                      <a:endParaRPr lang="en-US" sz="2000" b="1" dirty="0" smtClean="0">
                        <a:latin typeface="Arial" panose="020B0604020202020204" pitchFamily="34" charset="0"/>
                        <a:cs typeface="Arial" panose="020B0604020202020204" pitchFamily="34" charset="0"/>
                      </a:endParaRPr>
                    </a:p>
                    <a:p>
                      <a:r>
                        <a:rPr lang="en-US" sz="2000" b="1" dirty="0" smtClean="0">
                          <a:latin typeface="Arial" panose="020B0604020202020204" pitchFamily="34" charset="0"/>
                          <a:cs typeface="Arial" panose="020B0604020202020204" pitchFamily="34" charset="0"/>
                        </a:rPr>
                        <a:t>Candidates who give correct answer without formula shown gain full marks (knowledge implied).</a:t>
                      </a:r>
                    </a:p>
                    <a:p>
                      <a:endParaRPr lang="en-US" sz="2000" b="1" dirty="0" smtClean="0">
                        <a:latin typeface="Arial" panose="020B0604020202020204" pitchFamily="34" charset="0"/>
                        <a:cs typeface="Arial" panose="020B0604020202020204" pitchFamily="34" charset="0"/>
                      </a:endParaRPr>
                    </a:p>
                    <a:p>
                      <a:r>
                        <a:rPr lang="en-US" sz="2000" b="1" dirty="0" smtClean="0">
                          <a:latin typeface="Arial" panose="020B0604020202020204" pitchFamily="34" charset="0"/>
                          <a:cs typeface="Arial" panose="020B0604020202020204" pitchFamily="34" charset="0"/>
                        </a:rPr>
                        <a:t>N.B. answer must be expressed in units, if not maximum 3 marks.</a:t>
                      </a:r>
                      <a:endParaRPr lang="en-GB" sz="2000" b="1" dirty="0">
                        <a:latin typeface="Arial" panose="020B0604020202020204" pitchFamily="34" charset="0"/>
                        <a:cs typeface="Arial" panose="020B0604020202020204" pitchFamily="34" charset="0"/>
                      </a:endParaRPr>
                    </a:p>
                  </a:txBody>
                  <a:tcPr/>
                </a:tc>
                <a:tc>
                  <a:txBody>
                    <a:bodyPr/>
                    <a:lstStyle/>
                    <a:p>
                      <a:pPr algn="ctr"/>
                      <a:endParaRPr lang="en-GB" sz="2000" dirty="0" smtClean="0">
                        <a:latin typeface="Arial" panose="020B0604020202020204" pitchFamily="34" charset="0"/>
                        <a:cs typeface="Arial" panose="020B0604020202020204" pitchFamily="34" charset="0"/>
                      </a:endParaRPr>
                    </a:p>
                    <a:p>
                      <a:pPr algn="ctr"/>
                      <a:r>
                        <a:rPr lang="en-GB" sz="2000" dirty="0" smtClean="0">
                          <a:latin typeface="Arial" panose="020B0604020202020204" pitchFamily="34" charset="0"/>
                          <a:cs typeface="Arial" panose="020B0604020202020204" pitchFamily="34" charset="0"/>
                        </a:rPr>
                        <a:t>1 mark</a:t>
                      </a:r>
                    </a:p>
                    <a:p>
                      <a:pPr algn="ctr"/>
                      <a:endParaRPr lang="en-GB" sz="2000" dirty="0" smtClean="0">
                        <a:latin typeface="Arial" panose="020B0604020202020204" pitchFamily="34" charset="0"/>
                        <a:cs typeface="Arial" panose="020B0604020202020204" pitchFamily="34" charset="0"/>
                      </a:endParaRPr>
                    </a:p>
                    <a:p>
                      <a:pPr algn="ctr"/>
                      <a:endParaRPr lang="en-GB" sz="2000" dirty="0" smtClean="0">
                        <a:latin typeface="Arial" panose="020B0604020202020204" pitchFamily="34" charset="0"/>
                        <a:cs typeface="Arial" panose="020B0604020202020204" pitchFamily="34" charset="0"/>
                      </a:endParaRPr>
                    </a:p>
                    <a:p>
                      <a:pPr algn="ctr"/>
                      <a:endParaRPr lang="en-GB" sz="2000" dirty="0" smtClean="0">
                        <a:latin typeface="Arial" panose="020B0604020202020204" pitchFamily="34" charset="0"/>
                        <a:cs typeface="Arial" panose="020B0604020202020204" pitchFamily="34" charset="0"/>
                      </a:endParaRPr>
                    </a:p>
                    <a:p>
                      <a:pPr algn="ctr"/>
                      <a:r>
                        <a:rPr lang="en-GB" sz="2000" dirty="0" smtClean="0">
                          <a:latin typeface="Arial" panose="020B0604020202020204" pitchFamily="34" charset="0"/>
                          <a:cs typeface="Arial" panose="020B0604020202020204" pitchFamily="34" charset="0"/>
                        </a:rPr>
                        <a:t>1-3</a:t>
                      </a:r>
                    </a:p>
                    <a:p>
                      <a:pPr algn="ctr"/>
                      <a:r>
                        <a:rPr lang="en-GB" sz="2000" dirty="0" smtClean="0">
                          <a:latin typeface="Arial" panose="020B0604020202020204" pitchFamily="34" charset="0"/>
                          <a:cs typeface="Arial" panose="020B0604020202020204" pitchFamily="34" charset="0"/>
                        </a:rPr>
                        <a:t>Marks</a:t>
                      </a:r>
                    </a:p>
                  </a:txBody>
                  <a:tcPr/>
                </a:tc>
              </a:tr>
            </a:tbl>
          </a:graphicData>
        </a:graphic>
      </p:graphicFrame>
    </p:spTree>
    <p:extLst>
      <p:ext uri="{BB962C8B-B14F-4D97-AF65-F5344CB8AC3E}">
        <p14:creationId xmlns:p14="http://schemas.microsoft.com/office/powerpoint/2010/main" val="1448697536"/>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1" y="1124744"/>
            <a:ext cx="8640959" cy="5632311"/>
          </a:xfrm>
          <a:prstGeom prst="rect">
            <a:avLst/>
          </a:prstGeom>
        </p:spPr>
        <p:txBody>
          <a:bodyPr wrap="square">
            <a:spAutoFit/>
          </a:bodyPr>
          <a:lstStyle/>
          <a:p>
            <a:pPr marL="457200" indent="-457200">
              <a:buClr>
                <a:schemeClr val="accent6">
                  <a:lumMod val="50000"/>
                </a:schemeClr>
              </a:buClr>
              <a:buFont typeface="+mj-lt"/>
              <a:buAutoNum type="arabicPeriod"/>
            </a:pPr>
            <a:r>
              <a:rPr lang="en-US" sz="2000" dirty="0">
                <a:solidFill>
                  <a:srgbClr val="FF0000"/>
                </a:solidFill>
              </a:rPr>
              <a:t>In the year to 29 December 2011, the UK sandwich chain </a:t>
            </a:r>
            <a:r>
              <a:rPr lang="en-US" sz="2000" dirty="0" err="1">
                <a:solidFill>
                  <a:srgbClr val="FF0000"/>
                </a:solidFill>
              </a:rPr>
              <a:t>Pret</a:t>
            </a:r>
            <a:r>
              <a:rPr lang="en-US" sz="2000" dirty="0">
                <a:solidFill>
                  <a:srgbClr val="FF0000"/>
                </a:solidFill>
              </a:rPr>
              <a:t> A Manger experienced an increase in sales revenue of 15% to £377 million. Operating profits during the same period increased by 14% to £52.7 </a:t>
            </a:r>
            <a:r>
              <a:rPr lang="en-US" sz="2000" dirty="0" smtClean="0">
                <a:solidFill>
                  <a:srgbClr val="FF0000"/>
                </a:solidFill>
              </a:rPr>
              <a:t>million.</a:t>
            </a:r>
            <a:br>
              <a:rPr lang="en-US" sz="2000" dirty="0" smtClean="0">
                <a:solidFill>
                  <a:srgbClr val="FF0000"/>
                </a:solidFill>
              </a:rPr>
            </a:br>
            <a:r>
              <a:rPr lang="en-US" sz="2000" dirty="0" smtClean="0">
                <a:solidFill>
                  <a:srgbClr val="FF0000"/>
                </a:solidFill>
              </a:rPr>
              <a:t>This </a:t>
            </a:r>
            <a:r>
              <a:rPr lang="en-US" sz="2000" dirty="0">
                <a:solidFill>
                  <a:srgbClr val="FF0000"/>
                </a:solidFill>
              </a:rPr>
              <a:t>shows that over this period</a:t>
            </a:r>
          </a:p>
          <a:p>
            <a:pPr marL="819150" indent="-457200">
              <a:buClr>
                <a:schemeClr val="accent6">
                  <a:lumMod val="50000"/>
                </a:schemeClr>
              </a:buClr>
              <a:buAutoNum type="alphaLcParenBoth"/>
            </a:pPr>
            <a:r>
              <a:rPr lang="en-US" sz="2000" dirty="0" smtClean="0">
                <a:solidFill>
                  <a:srgbClr val="FF0000"/>
                </a:solidFill>
              </a:rPr>
              <a:t>costs </a:t>
            </a:r>
            <a:r>
              <a:rPr lang="en-US" sz="2000" dirty="0">
                <a:solidFill>
                  <a:srgbClr val="FF0000"/>
                </a:solidFill>
              </a:rPr>
              <a:t>must have increased by 1%</a:t>
            </a:r>
          </a:p>
          <a:p>
            <a:pPr marL="819150" indent="-457200">
              <a:buClr>
                <a:schemeClr val="accent6">
                  <a:lumMod val="50000"/>
                </a:schemeClr>
              </a:buClr>
              <a:buAutoNum type="alphaLcParenBoth"/>
            </a:pPr>
            <a:r>
              <a:rPr lang="en-US" sz="2000" dirty="0" smtClean="0">
                <a:solidFill>
                  <a:srgbClr val="FF0000"/>
                </a:solidFill>
              </a:rPr>
              <a:t>the </a:t>
            </a:r>
            <a:r>
              <a:rPr lang="en-US" sz="2000" dirty="0">
                <a:solidFill>
                  <a:srgbClr val="FF0000"/>
                </a:solidFill>
              </a:rPr>
              <a:t>operating profit margin was 14%</a:t>
            </a:r>
          </a:p>
          <a:p>
            <a:pPr marL="819150" indent="-457200">
              <a:buClr>
                <a:schemeClr val="accent6">
                  <a:lumMod val="50000"/>
                </a:schemeClr>
              </a:buClr>
              <a:buAutoNum type="alphaLcParenBoth"/>
            </a:pPr>
            <a:r>
              <a:rPr lang="en-US" sz="2000" dirty="0" smtClean="0">
                <a:solidFill>
                  <a:srgbClr val="FF0000"/>
                </a:solidFill>
              </a:rPr>
              <a:t>the </a:t>
            </a:r>
            <a:r>
              <a:rPr lang="en-US" sz="2000" dirty="0">
                <a:solidFill>
                  <a:srgbClr val="FF0000"/>
                </a:solidFill>
              </a:rPr>
              <a:t>operating profit margin fell by 1%</a:t>
            </a:r>
          </a:p>
          <a:p>
            <a:pPr marL="819150" indent="-457200">
              <a:buClr>
                <a:schemeClr val="accent6">
                  <a:lumMod val="50000"/>
                </a:schemeClr>
              </a:buClr>
              <a:buAutoNum type="alphaLcParenBoth"/>
            </a:pPr>
            <a:r>
              <a:rPr lang="en-US" sz="2000" dirty="0" smtClean="0">
                <a:solidFill>
                  <a:srgbClr val="FF0000"/>
                </a:solidFill>
              </a:rPr>
              <a:t>gross </a:t>
            </a:r>
            <a:r>
              <a:rPr lang="en-US" sz="2000" dirty="0">
                <a:solidFill>
                  <a:srgbClr val="FF0000"/>
                </a:solidFill>
              </a:rPr>
              <a:t>profits were £324.3 million</a:t>
            </a:r>
          </a:p>
          <a:p>
            <a:pPr marL="361950">
              <a:buClr>
                <a:schemeClr val="accent6">
                  <a:lumMod val="50000"/>
                </a:schemeClr>
              </a:buClr>
            </a:pPr>
            <a:r>
              <a:rPr lang="en-US" sz="2000" dirty="0">
                <a:solidFill>
                  <a:srgbClr val="FF0000"/>
                </a:solidFill>
              </a:rPr>
              <a:t>Answer</a:t>
            </a:r>
          </a:p>
          <a:p>
            <a:pPr marL="361950">
              <a:buClr>
                <a:schemeClr val="accent6">
                  <a:lumMod val="50000"/>
                </a:schemeClr>
              </a:buClr>
            </a:pPr>
            <a:r>
              <a:rPr lang="en-US" sz="2000" dirty="0">
                <a:solidFill>
                  <a:srgbClr val="FF0000"/>
                </a:solidFill>
              </a:rPr>
              <a:t>(b) Explain your answer (show your workings).	(3</a:t>
            </a:r>
            <a:r>
              <a:rPr lang="en-US" sz="2000" dirty="0" smtClean="0">
                <a:solidFill>
                  <a:srgbClr val="FF0000"/>
                </a:solidFill>
              </a:rPr>
              <a:t>)</a:t>
            </a:r>
          </a:p>
          <a:p>
            <a:pPr>
              <a:buClr>
                <a:schemeClr val="accent6">
                  <a:lumMod val="50000"/>
                </a:schemeClr>
              </a:buClr>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b="1" dirty="0" smtClean="0">
                <a:solidFill>
                  <a:srgbClr val="FF0000"/>
                </a:solidFill>
              </a:rPr>
              <a:t>Total for Question 1 = 4 marks</a:t>
            </a:r>
            <a:r>
              <a:rPr lang="en-US" sz="2000" dirty="0" smtClean="0">
                <a:solidFill>
                  <a:srgbClr val="FF0000"/>
                </a:solidFill>
              </a:rPr>
              <a:t>)</a:t>
            </a:r>
            <a:endParaRPr lang="en-US" sz="20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800" dirty="0" smtClean="0"/>
              <a:t>18</a:t>
            </a:r>
            <a:r>
              <a:rPr lang="en-GB" sz="3800" b="1" dirty="0" smtClean="0"/>
              <a:t> – </a:t>
            </a:r>
            <a:r>
              <a:rPr lang="en-US" sz="3800" dirty="0" smtClean="0">
                <a:effectLst/>
              </a:rPr>
              <a:t>Exam Questions – June 2014</a:t>
            </a:r>
            <a:endParaRPr lang="en-GB" sz="3800" b="1" dirty="0" smtClean="0"/>
          </a:p>
        </p:txBody>
      </p:sp>
      <p:sp>
        <p:nvSpPr>
          <p:cNvPr id="7" name="TextBox 6">
            <a:hlinkClick r:id="rId3" action="ppaction://hlinkfile"/>
          </p:cNvPr>
          <p:cNvSpPr txBox="1"/>
          <p:nvPr/>
        </p:nvSpPr>
        <p:spPr>
          <a:xfrm>
            <a:off x="8363168" y="2659559"/>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306131706"/>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18 </a:t>
            </a:r>
            <a:r>
              <a:rPr lang="en-GB" sz="3600" dirty="0"/>
              <a:t>– </a:t>
            </a:r>
            <a:r>
              <a:rPr lang="en-US" sz="3600" dirty="0">
                <a:effectLst/>
              </a:rPr>
              <a:t>Exam Questions – </a:t>
            </a:r>
            <a:r>
              <a:rPr lang="en-US" sz="3600" dirty="0" smtClean="0">
                <a:effectLst/>
              </a:rPr>
              <a:t>June 2014</a:t>
            </a:r>
            <a:endParaRPr lang="en-GB" sz="36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2507440832"/>
              </p:ext>
            </p:extLst>
          </p:nvPr>
        </p:nvGraphicFramePr>
        <p:xfrm>
          <a:off x="323528" y="1124744"/>
          <a:ext cx="8496945" cy="5499100"/>
        </p:xfrm>
        <a:graphic>
          <a:graphicData uri="http://schemas.openxmlformats.org/drawingml/2006/table">
            <a:tbl>
              <a:tblPr firstRow="1" bandRow="1">
                <a:tableStyleId>{5C22544A-7EE6-4342-B048-85BDC9FD1C3A}</a:tableStyleId>
              </a:tblPr>
              <a:tblGrid>
                <a:gridCol w="648072"/>
                <a:gridCol w="7344816"/>
                <a:gridCol w="504057"/>
              </a:tblGrid>
              <a:tr h="370840">
                <a:tc>
                  <a:txBody>
                    <a:bodyPr/>
                    <a:lstStyle/>
                    <a:p>
                      <a:r>
                        <a:rPr lang="en-GB" sz="1600" dirty="0" smtClean="0">
                          <a:latin typeface="Arial" panose="020B0604020202020204" pitchFamily="34" charset="0"/>
                          <a:cs typeface="Arial" panose="020B0604020202020204" pitchFamily="34" charset="0"/>
                        </a:rPr>
                        <a:t>1 (a)</a:t>
                      </a:r>
                      <a:endParaRPr lang="en-GB" sz="1600" dirty="0">
                        <a:latin typeface="Arial" panose="020B0604020202020204" pitchFamily="34" charset="0"/>
                        <a:cs typeface="Arial" panose="020B0604020202020204" pitchFamily="34" charset="0"/>
                      </a:endParaRPr>
                    </a:p>
                  </a:txBody>
                  <a:tcPr/>
                </a:tc>
                <a:tc>
                  <a:txBody>
                    <a:bodyPr/>
                    <a:lstStyle/>
                    <a:p>
                      <a:r>
                        <a:rPr lang="en-US" sz="1600" b="0" dirty="0" smtClean="0">
                          <a:latin typeface="Arial" panose="020B0604020202020204" pitchFamily="34" charset="0"/>
                          <a:cs typeface="Arial" panose="020B0604020202020204" pitchFamily="34" charset="0"/>
                        </a:rPr>
                        <a:t>Answer - B</a:t>
                      </a:r>
                      <a:endParaRPr lang="en-GB" sz="1600" b="0" dirty="0">
                        <a:latin typeface="Arial" panose="020B0604020202020204" pitchFamily="34" charset="0"/>
                        <a:cs typeface="Arial" panose="020B0604020202020204" pitchFamily="34" charset="0"/>
                      </a:endParaRPr>
                    </a:p>
                  </a:txBody>
                  <a:tcPr/>
                </a:tc>
                <a:tc>
                  <a:txBody>
                    <a:bodyPr/>
                    <a:lstStyle/>
                    <a:p>
                      <a:pPr algn="ctr"/>
                      <a:r>
                        <a:rPr lang="en-GB" sz="1600" b="0" dirty="0" smtClean="0">
                          <a:latin typeface="Arial" panose="020B0604020202020204" pitchFamily="34" charset="0"/>
                          <a:cs typeface="Arial" panose="020B0604020202020204" pitchFamily="34" charset="0"/>
                        </a:rPr>
                        <a:t>1</a:t>
                      </a:r>
                      <a:endParaRPr lang="en-GB" sz="1600" b="0" dirty="0">
                        <a:latin typeface="Arial" panose="020B0604020202020204" pitchFamily="34" charset="0"/>
                        <a:cs typeface="Arial" panose="020B0604020202020204" pitchFamily="34" charset="0"/>
                      </a:endParaRPr>
                    </a:p>
                  </a:txBody>
                  <a:tcPr/>
                </a:tc>
              </a:tr>
              <a:tr h="370840">
                <a:tc>
                  <a:txBody>
                    <a:bodyPr/>
                    <a:lstStyle/>
                    <a:p>
                      <a:r>
                        <a:rPr lang="en-GB" sz="1600" dirty="0" smtClean="0">
                          <a:latin typeface="Arial" panose="020B0604020202020204" pitchFamily="34" charset="0"/>
                          <a:cs typeface="Arial" panose="020B0604020202020204" pitchFamily="34" charset="0"/>
                        </a:rPr>
                        <a:t>1 (b)</a:t>
                      </a:r>
                      <a:endParaRPr lang="en-GB" sz="1600" dirty="0">
                        <a:latin typeface="Arial" panose="020B0604020202020204" pitchFamily="34" charset="0"/>
                        <a:cs typeface="Arial" panose="020B0604020202020204" pitchFamily="34" charset="0"/>
                      </a:endParaRPr>
                    </a:p>
                  </a:txBody>
                  <a:tcPr/>
                </a:tc>
                <a:tc>
                  <a:txBody>
                    <a:bodyPr/>
                    <a:lstStyle/>
                    <a:p>
                      <a:pPr marL="620713" indent="-342900">
                        <a:buClr>
                          <a:srgbClr val="C00000"/>
                        </a:buClr>
                        <a:buFont typeface="Arial" panose="020B0604020202020204" pitchFamily="34" charset="0"/>
                        <a:buChar char="•"/>
                      </a:pPr>
                      <a:r>
                        <a:rPr lang="en-US" sz="1600" b="0" dirty="0" smtClean="0">
                          <a:latin typeface="Arial" panose="020B0604020202020204" pitchFamily="34" charset="0"/>
                          <a:cs typeface="Arial" panose="020B0604020202020204" pitchFamily="34" charset="0"/>
                        </a:rPr>
                        <a:t>Operating profit margin = Operating Profit/Sales Revenue X 100 (1 mark)</a:t>
                      </a:r>
                    </a:p>
                    <a:p>
                      <a:pPr marL="620713" indent="-342900">
                        <a:buClr>
                          <a:srgbClr val="C00000"/>
                        </a:buClr>
                        <a:buFont typeface="Arial" panose="020B0604020202020204" pitchFamily="34" charset="0"/>
                        <a:buChar char="•"/>
                      </a:pPr>
                      <a:r>
                        <a:rPr lang="en-US" sz="1600" b="0" dirty="0" smtClean="0">
                          <a:latin typeface="Arial" panose="020B0604020202020204" pitchFamily="34" charset="0"/>
                          <a:cs typeface="Arial" panose="020B0604020202020204" pitchFamily="34" charset="0"/>
                        </a:rPr>
                        <a:t>£52.7m/£377m X 100 (2 mark) where the first mark is gained for applying data partially; award both marks if data applied fully in the equation or explained fully using the data.</a:t>
                      </a:r>
                    </a:p>
                    <a:p>
                      <a:r>
                        <a:rPr lang="en-US" sz="1600" b="0" dirty="0" smtClean="0">
                          <a:latin typeface="Arial" panose="020B0604020202020204" pitchFamily="34" charset="0"/>
                          <a:cs typeface="Arial" panose="020B0604020202020204" pitchFamily="34" charset="0"/>
                        </a:rPr>
                        <a:t>Up to two of the marks above can be achieved alternatively by explaining distracters, e.g.</a:t>
                      </a:r>
                    </a:p>
                    <a:p>
                      <a:pPr marL="620713" indent="-342900">
                        <a:buClr>
                          <a:srgbClr val="C00000"/>
                        </a:buClr>
                        <a:buFont typeface="Arial" panose="020B0604020202020204" pitchFamily="34" charset="0"/>
                        <a:buChar char="•"/>
                      </a:pPr>
                      <a:r>
                        <a:rPr lang="en-US" sz="1600" b="0" dirty="0" smtClean="0">
                          <a:latin typeface="Arial" panose="020B0604020202020204" pitchFamily="34" charset="0"/>
                          <a:cs typeface="Arial" panose="020B0604020202020204" pitchFamily="34" charset="0"/>
                        </a:rPr>
                        <a:t>A is incorrect because it assumes a exact correlation between revenues and operating profits, which need not be the case</a:t>
                      </a:r>
                      <a:r>
                        <a:rPr lang="en-US" sz="1600" b="0" baseline="0" dirty="0" smtClean="0">
                          <a:latin typeface="Arial" panose="020B0604020202020204" pitchFamily="34" charset="0"/>
                          <a:cs typeface="Arial" panose="020B0604020202020204" pitchFamily="34" charset="0"/>
                        </a:rPr>
                        <a:t> </a:t>
                      </a:r>
                      <a:r>
                        <a:rPr lang="en-US" sz="1600" b="0" dirty="0" smtClean="0">
                          <a:latin typeface="Arial" panose="020B0604020202020204" pitchFamily="34" charset="0"/>
                          <a:cs typeface="Arial" panose="020B0604020202020204" pitchFamily="34" charset="0"/>
                        </a:rPr>
                        <a:t>(1 mark)</a:t>
                      </a:r>
                    </a:p>
                    <a:p>
                      <a:pPr marL="620713" indent="-342900">
                        <a:buClr>
                          <a:srgbClr val="C00000"/>
                        </a:buClr>
                        <a:buFont typeface="Arial" panose="020B0604020202020204" pitchFamily="34" charset="0"/>
                        <a:buChar char="•"/>
                      </a:pPr>
                      <a:r>
                        <a:rPr lang="en-US" sz="1600" b="0" dirty="0" smtClean="0">
                          <a:latin typeface="Arial" panose="020B0604020202020204" pitchFamily="34" charset="0"/>
                          <a:cs typeface="Arial" panose="020B0604020202020204" pitchFamily="34" charset="0"/>
                        </a:rPr>
                        <a:t>C is incorrect because this is the difference between the increase in sales revenue (15%) and the increase in operating profits (14%) (1 mark)</a:t>
                      </a:r>
                    </a:p>
                    <a:p>
                      <a:pPr marL="620713" indent="-342900">
                        <a:buClr>
                          <a:srgbClr val="C00000"/>
                        </a:buClr>
                        <a:buFont typeface="Arial" panose="020B0604020202020204" pitchFamily="34" charset="0"/>
                        <a:buChar char="•"/>
                      </a:pPr>
                      <a:r>
                        <a:rPr lang="en-US" sz="1600" b="0" dirty="0" smtClean="0">
                          <a:latin typeface="Arial" panose="020B0604020202020204" pitchFamily="34" charset="0"/>
                          <a:cs typeface="Arial" panose="020B0604020202020204" pitchFamily="34" charset="0"/>
                        </a:rPr>
                        <a:t>D is incorrect because this is the value of costs and expenses not gross profits (1 mark)</a:t>
                      </a:r>
                    </a:p>
                    <a:p>
                      <a:endParaRPr lang="en-US" sz="700" b="0" dirty="0" smtClean="0">
                        <a:latin typeface="Arial" panose="020B0604020202020204" pitchFamily="34" charset="0"/>
                        <a:cs typeface="Arial" panose="020B0604020202020204" pitchFamily="34" charset="0"/>
                      </a:endParaRPr>
                    </a:p>
                    <a:p>
                      <a:r>
                        <a:rPr lang="en-US" sz="1600" b="0" dirty="0" smtClean="0">
                          <a:latin typeface="Arial" panose="020B0604020202020204" pitchFamily="34" charset="0"/>
                          <a:cs typeface="Arial" panose="020B0604020202020204" pitchFamily="34" charset="0"/>
                        </a:rPr>
                        <a:t>Any acceptable answer which shows selective knowledge/ application and/or development</a:t>
                      </a:r>
                    </a:p>
                    <a:p>
                      <a:endParaRPr lang="en-US" sz="900" b="0" dirty="0" smtClean="0">
                        <a:latin typeface="Arial" panose="020B0604020202020204" pitchFamily="34" charset="0"/>
                        <a:cs typeface="Arial" panose="020B0604020202020204" pitchFamily="34" charset="0"/>
                      </a:endParaRPr>
                    </a:p>
                    <a:p>
                      <a:r>
                        <a:rPr lang="en-US" sz="1600" b="0" dirty="0" smtClean="0">
                          <a:latin typeface="Arial" panose="020B0604020202020204" pitchFamily="34" charset="0"/>
                          <a:cs typeface="Arial" panose="020B0604020202020204" pitchFamily="34" charset="0"/>
                        </a:rPr>
                        <a:t>NB Maximum of 2 additional marks for formula/ calculations if part (a) is incorrect or if only the wrong answers are focused on in the explanation.</a:t>
                      </a:r>
                    </a:p>
                    <a:p>
                      <a:endParaRPr lang="en-US" sz="1050" b="0" dirty="0" smtClean="0">
                        <a:latin typeface="Arial" panose="020B0604020202020204" pitchFamily="34" charset="0"/>
                        <a:cs typeface="Arial" panose="020B0604020202020204" pitchFamily="34" charset="0"/>
                      </a:endParaRPr>
                    </a:p>
                    <a:p>
                      <a:r>
                        <a:rPr lang="en-US" sz="1600" b="0" dirty="0" smtClean="0">
                          <a:latin typeface="Arial" panose="020B0604020202020204" pitchFamily="34" charset="0"/>
                          <a:cs typeface="Arial" panose="020B0604020202020204" pitchFamily="34" charset="0"/>
                        </a:rPr>
                        <a:t>NB No marks for definition of sales revenue.</a:t>
                      </a:r>
                      <a:endParaRPr lang="en-GB" sz="1600" b="0" dirty="0">
                        <a:latin typeface="Arial" panose="020B0604020202020204" pitchFamily="34" charset="0"/>
                        <a:cs typeface="Arial" panose="020B0604020202020204" pitchFamily="34" charset="0"/>
                      </a:endParaRPr>
                    </a:p>
                  </a:txBody>
                  <a:tcPr/>
                </a:tc>
                <a:tc>
                  <a:txBody>
                    <a:bodyPr/>
                    <a:lstStyle/>
                    <a:p>
                      <a:pPr algn="ctr"/>
                      <a:r>
                        <a:rPr lang="en-GB" sz="1600" dirty="0" smtClean="0">
                          <a:latin typeface="Arial" panose="020B0604020202020204" pitchFamily="34" charset="0"/>
                          <a:cs typeface="Arial" panose="020B0604020202020204" pitchFamily="34" charset="0"/>
                        </a:rPr>
                        <a:t>3</a:t>
                      </a:r>
                    </a:p>
                  </a:txBody>
                  <a:tcPr/>
                </a:tc>
              </a:tr>
            </a:tbl>
          </a:graphicData>
        </a:graphic>
      </p:graphicFrame>
    </p:spTree>
    <p:extLst>
      <p:ext uri="{BB962C8B-B14F-4D97-AF65-F5344CB8AC3E}">
        <p14:creationId xmlns:p14="http://schemas.microsoft.com/office/powerpoint/2010/main" val="540200140"/>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b="1" dirty="0" smtClean="0"/>
              <a:t>1 – New Business Ideas - Weighing</a:t>
            </a:r>
          </a:p>
        </p:txBody>
      </p:sp>
      <p:sp>
        <p:nvSpPr>
          <p:cNvPr id="2" name="Rectangle 1"/>
          <p:cNvSpPr/>
          <p:nvPr/>
        </p:nvSpPr>
        <p:spPr>
          <a:xfrm>
            <a:off x="251520" y="1096426"/>
            <a:ext cx="8640960" cy="461665"/>
          </a:xfrm>
          <a:prstGeom prst="rect">
            <a:avLst/>
          </a:prstGeom>
        </p:spPr>
        <p:txBody>
          <a:bodyPr wrap="square">
            <a:spAutoFit/>
          </a:bodyPr>
          <a:lstStyle/>
          <a:p>
            <a:pPr>
              <a:buClr>
                <a:schemeClr val="accent6">
                  <a:lumMod val="50000"/>
                </a:schemeClr>
              </a:buClr>
            </a:pPr>
            <a:r>
              <a:rPr lang="en-GB" sz="2400" b="1" dirty="0"/>
              <a:t>Assessment objectives and </a:t>
            </a:r>
            <a:r>
              <a:rPr lang="en-GB" sz="2400" b="1" dirty="0" smtClean="0"/>
              <a:t>weightings</a:t>
            </a:r>
          </a:p>
        </p:txBody>
      </p:sp>
      <p:graphicFrame>
        <p:nvGraphicFramePr>
          <p:cNvPr id="6" name="Table 5"/>
          <p:cNvGraphicFramePr>
            <a:graphicFrameLocks noGrp="1"/>
          </p:cNvGraphicFramePr>
          <p:nvPr>
            <p:extLst>
              <p:ext uri="{D42A27DB-BD31-4B8C-83A1-F6EECF244321}">
                <p14:modId xmlns:p14="http://schemas.microsoft.com/office/powerpoint/2010/main" val="301190454"/>
              </p:ext>
            </p:extLst>
          </p:nvPr>
        </p:nvGraphicFramePr>
        <p:xfrm>
          <a:off x="395536" y="1772816"/>
          <a:ext cx="8352930" cy="4297680"/>
        </p:xfrm>
        <a:graphic>
          <a:graphicData uri="http://schemas.openxmlformats.org/drawingml/2006/table">
            <a:tbl>
              <a:tblPr firstRow="1" bandRow="1">
                <a:tableStyleId>{5C22544A-7EE6-4342-B048-85BDC9FD1C3A}</a:tableStyleId>
              </a:tblPr>
              <a:tblGrid>
                <a:gridCol w="648072"/>
                <a:gridCol w="4104456"/>
                <a:gridCol w="1152128"/>
                <a:gridCol w="1152128"/>
                <a:gridCol w="1296146"/>
              </a:tblGrid>
              <a:tr h="316835">
                <a:tc gridSpan="2">
                  <a:txBody>
                    <a:bodyPr/>
                    <a:lstStyle/>
                    <a:p>
                      <a:endParaRPr lang="en-GB" sz="18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hMerge="1">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GB" sz="1800" dirty="0" smtClean="0">
                          <a:latin typeface="Arial" panose="020B0604020202020204" pitchFamily="34" charset="0"/>
                          <a:cs typeface="Arial" panose="020B0604020202020204" pitchFamily="34" charset="0"/>
                        </a:rPr>
                        <a:t>% in IAS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IAL</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AO1</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Demonstrate knowledge and understanding of the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specified content.</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Apply knowledge and understanding of the specified content to problems and issues arising from both familiar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and unfamiliar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701">
                <a:tc>
                  <a:txBody>
                    <a:bodyPr/>
                    <a:lstStyle/>
                    <a:p>
                      <a:r>
                        <a:rPr lang="en-GB" sz="1800" dirty="0" smtClean="0">
                          <a:latin typeface="Arial" panose="020B0604020202020204" pitchFamily="34" charset="0"/>
                          <a:cs typeface="Arial" panose="020B0604020202020204" pitchFamily="34" charset="0"/>
                        </a:rPr>
                        <a:t>AO3</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Analyse problems, issues and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AO4</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Evaluate, distinguish between and assess appropriateness of fact and opinion, and judge information from a variety of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sources.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72982332"/>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1" y="1124744"/>
            <a:ext cx="8640959" cy="5632311"/>
          </a:xfrm>
          <a:prstGeom prst="rect">
            <a:avLst/>
          </a:prstGeom>
        </p:spPr>
        <p:txBody>
          <a:bodyPr wrap="square">
            <a:spAutoFit/>
          </a:bodyPr>
          <a:lstStyle/>
          <a:p>
            <a:pPr marL="457200" indent="-457200">
              <a:buClr>
                <a:schemeClr val="accent6">
                  <a:lumMod val="50000"/>
                </a:schemeClr>
              </a:buClr>
              <a:buFont typeface="+mj-lt"/>
              <a:buAutoNum type="arabicPeriod"/>
            </a:pPr>
            <a:r>
              <a:rPr lang="en-US" sz="2000" dirty="0">
                <a:solidFill>
                  <a:srgbClr val="FF0000"/>
                </a:solidFill>
              </a:rPr>
              <a:t>Tony Bates is a self-employed painter and decorator based in Nottingham. Below is an extract from his Profit and Loss Account, period ending 31 December </a:t>
            </a:r>
            <a:r>
              <a:rPr lang="en-US" sz="2000" dirty="0" smtClean="0">
                <a:solidFill>
                  <a:srgbClr val="FF0000"/>
                </a:solidFill>
              </a:rPr>
              <a:t>2011.</a:t>
            </a:r>
            <a:br>
              <a:rPr lang="en-US" sz="2000" dirty="0" smtClean="0">
                <a:solidFill>
                  <a:srgbClr val="FF0000"/>
                </a:solidFill>
              </a:rPr>
            </a:br>
            <a:r>
              <a:rPr lang="en-US" sz="2000" dirty="0" smtClean="0">
                <a:solidFill>
                  <a:srgbClr val="FF0000"/>
                </a:solidFill>
              </a:rPr>
              <a:t>What </a:t>
            </a:r>
            <a:r>
              <a:rPr lang="en-US" sz="2000" dirty="0">
                <a:solidFill>
                  <a:srgbClr val="FF0000"/>
                </a:solidFill>
              </a:rPr>
              <a:t>was Tony’s operating profit margin?	(</a:t>
            </a:r>
            <a:r>
              <a:rPr lang="en-US" sz="2000" dirty="0" smtClean="0">
                <a:solidFill>
                  <a:srgbClr val="FF0000"/>
                </a:solidFill>
              </a:rPr>
              <a:t>1)</a:t>
            </a:r>
          </a:p>
          <a:p>
            <a:pPr marL="896938">
              <a:buClr>
                <a:schemeClr val="accent6">
                  <a:lumMod val="50000"/>
                </a:schemeClr>
              </a:buClr>
            </a:pPr>
            <a:r>
              <a:rPr lang="en-US" sz="2000" dirty="0" smtClean="0">
                <a:solidFill>
                  <a:srgbClr val="FF0000"/>
                </a:solidFill>
              </a:rPr>
              <a:t>Sales </a:t>
            </a:r>
            <a:r>
              <a:rPr lang="en-US" sz="2000" dirty="0">
                <a:solidFill>
                  <a:srgbClr val="FF0000"/>
                </a:solidFill>
              </a:rPr>
              <a:t>120 </a:t>
            </a:r>
            <a:r>
              <a:rPr lang="en-US" sz="2000" dirty="0" smtClean="0">
                <a:solidFill>
                  <a:srgbClr val="FF0000"/>
                </a:solidFill>
              </a:rPr>
              <a:t>000</a:t>
            </a:r>
            <a:br>
              <a:rPr lang="en-US" sz="2000" dirty="0" smtClean="0">
                <a:solidFill>
                  <a:srgbClr val="FF0000"/>
                </a:solidFill>
              </a:rPr>
            </a:br>
            <a:r>
              <a:rPr lang="en-US" sz="2000" dirty="0" smtClean="0">
                <a:solidFill>
                  <a:srgbClr val="FF0000"/>
                </a:solidFill>
              </a:rPr>
              <a:t>Cost </a:t>
            </a:r>
            <a:r>
              <a:rPr lang="en-US" sz="2000" dirty="0">
                <a:solidFill>
                  <a:srgbClr val="FF0000"/>
                </a:solidFill>
              </a:rPr>
              <a:t>of sales 30 </a:t>
            </a:r>
            <a:r>
              <a:rPr lang="en-US" sz="2000" dirty="0" smtClean="0">
                <a:solidFill>
                  <a:srgbClr val="FF0000"/>
                </a:solidFill>
              </a:rPr>
              <a:t>000</a:t>
            </a:r>
            <a:br>
              <a:rPr lang="en-US" sz="2000" dirty="0" smtClean="0">
                <a:solidFill>
                  <a:srgbClr val="FF0000"/>
                </a:solidFill>
              </a:rPr>
            </a:br>
            <a:r>
              <a:rPr lang="en-US" sz="2000" dirty="0" smtClean="0">
                <a:solidFill>
                  <a:srgbClr val="FF0000"/>
                </a:solidFill>
              </a:rPr>
              <a:t>Gross </a:t>
            </a:r>
            <a:r>
              <a:rPr lang="en-US" sz="2000" dirty="0">
                <a:solidFill>
                  <a:srgbClr val="FF0000"/>
                </a:solidFill>
              </a:rPr>
              <a:t>Profit 90 </a:t>
            </a:r>
            <a:r>
              <a:rPr lang="en-US" sz="2000" dirty="0" smtClean="0">
                <a:solidFill>
                  <a:srgbClr val="FF0000"/>
                </a:solidFill>
              </a:rPr>
              <a:t>000</a:t>
            </a:r>
            <a:br>
              <a:rPr lang="en-US" sz="2000" dirty="0" smtClean="0">
                <a:solidFill>
                  <a:srgbClr val="FF0000"/>
                </a:solidFill>
              </a:rPr>
            </a:br>
            <a:r>
              <a:rPr lang="en-US" sz="2000" dirty="0" smtClean="0">
                <a:solidFill>
                  <a:srgbClr val="FF0000"/>
                </a:solidFill>
              </a:rPr>
              <a:t>Expenses </a:t>
            </a:r>
            <a:r>
              <a:rPr lang="en-US" sz="2000" dirty="0">
                <a:solidFill>
                  <a:srgbClr val="FF0000"/>
                </a:solidFill>
              </a:rPr>
              <a:t>50 </a:t>
            </a:r>
            <a:r>
              <a:rPr lang="en-US" sz="2000" dirty="0" smtClean="0">
                <a:solidFill>
                  <a:srgbClr val="FF0000"/>
                </a:solidFill>
              </a:rPr>
              <a:t>000</a:t>
            </a:r>
          </a:p>
          <a:p>
            <a:pPr marL="819150" indent="-457200">
              <a:buClr>
                <a:schemeClr val="accent6">
                  <a:lumMod val="50000"/>
                </a:schemeClr>
              </a:buClr>
              <a:buAutoNum type="alphaLcParenBoth"/>
            </a:pPr>
            <a:r>
              <a:rPr lang="en-US" sz="2000" dirty="0" smtClean="0">
                <a:solidFill>
                  <a:srgbClr val="FF0000"/>
                </a:solidFill>
              </a:rPr>
              <a:t>75%</a:t>
            </a:r>
          </a:p>
          <a:p>
            <a:pPr marL="819150" indent="-457200">
              <a:buClr>
                <a:schemeClr val="accent6">
                  <a:lumMod val="50000"/>
                </a:schemeClr>
              </a:buClr>
              <a:buAutoNum type="alphaLcParenBoth"/>
            </a:pPr>
            <a:r>
              <a:rPr lang="en-US" sz="2000" dirty="0" smtClean="0">
                <a:solidFill>
                  <a:srgbClr val="FF0000"/>
                </a:solidFill>
              </a:rPr>
              <a:t>33.3%</a:t>
            </a:r>
            <a:endParaRPr lang="en-US" sz="2000" dirty="0">
              <a:solidFill>
                <a:srgbClr val="FF0000"/>
              </a:solidFill>
            </a:endParaRPr>
          </a:p>
          <a:p>
            <a:pPr marL="819150" indent="-457200">
              <a:buClr>
                <a:schemeClr val="accent6">
                  <a:lumMod val="50000"/>
                </a:schemeClr>
              </a:buClr>
              <a:buAutoNum type="alphaLcParenBoth"/>
            </a:pPr>
            <a:r>
              <a:rPr lang="en-US" sz="2000" dirty="0" smtClean="0">
                <a:solidFill>
                  <a:srgbClr val="FF0000"/>
                </a:solidFill>
              </a:rPr>
              <a:t>25%</a:t>
            </a:r>
            <a:endParaRPr lang="en-US" sz="2000" dirty="0">
              <a:solidFill>
                <a:srgbClr val="FF0000"/>
              </a:solidFill>
            </a:endParaRPr>
          </a:p>
          <a:p>
            <a:pPr marL="819150" indent="-457200">
              <a:buClr>
                <a:schemeClr val="accent6">
                  <a:lumMod val="50000"/>
                </a:schemeClr>
              </a:buClr>
              <a:buAutoNum type="alphaLcParenBoth"/>
            </a:pPr>
            <a:r>
              <a:rPr lang="en-US" sz="2000" dirty="0" smtClean="0">
                <a:solidFill>
                  <a:srgbClr val="FF0000"/>
                </a:solidFill>
              </a:rPr>
              <a:t>£40,000</a:t>
            </a:r>
            <a:endParaRPr lang="en-US" sz="2000" dirty="0">
              <a:solidFill>
                <a:srgbClr val="FF0000"/>
              </a:solidFill>
            </a:endParaRPr>
          </a:p>
          <a:p>
            <a:pPr marL="361950">
              <a:buClr>
                <a:schemeClr val="accent6">
                  <a:lumMod val="50000"/>
                </a:schemeClr>
              </a:buClr>
            </a:pPr>
            <a:r>
              <a:rPr lang="en-US" sz="2000" dirty="0">
                <a:solidFill>
                  <a:srgbClr val="FF0000"/>
                </a:solidFill>
              </a:rPr>
              <a:t>Answer</a:t>
            </a:r>
          </a:p>
          <a:p>
            <a:pPr marL="361950">
              <a:buClr>
                <a:schemeClr val="accent6">
                  <a:lumMod val="50000"/>
                </a:schemeClr>
              </a:buClr>
            </a:pPr>
            <a:r>
              <a:rPr lang="en-US" sz="2000" dirty="0">
                <a:solidFill>
                  <a:srgbClr val="FF0000"/>
                </a:solidFill>
              </a:rPr>
              <a:t>(b) Explain your answer (show your workings).	(3</a:t>
            </a:r>
            <a:r>
              <a:rPr lang="en-US" sz="2000" dirty="0" smtClean="0">
                <a:solidFill>
                  <a:srgbClr val="FF0000"/>
                </a:solidFill>
              </a:rPr>
              <a:t>)</a:t>
            </a:r>
          </a:p>
          <a:p>
            <a:pPr>
              <a:buClr>
                <a:schemeClr val="accent6">
                  <a:lumMod val="50000"/>
                </a:schemeClr>
              </a:buClr>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a:t>
            </a:r>
            <a:r>
              <a:rPr lang="en-US" b="1" dirty="0" smtClean="0">
                <a:solidFill>
                  <a:srgbClr val="FF0000"/>
                </a:solidFill>
              </a:rPr>
              <a:t>Total for Question 1 = 4 marks</a:t>
            </a:r>
            <a:r>
              <a:rPr lang="en-US" sz="2000" dirty="0" smtClean="0">
                <a:solidFill>
                  <a:srgbClr val="FF0000"/>
                </a:solidFill>
              </a:rPr>
              <a:t>)</a:t>
            </a:r>
            <a:endParaRPr lang="en-US" sz="20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800" dirty="0" smtClean="0"/>
              <a:t>18</a:t>
            </a:r>
            <a:r>
              <a:rPr lang="en-GB" sz="3800" b="1" dirty="0" smtClean="0"/>
              <a:t> – </a:t>
            </a:r>
            <a:r>
              <a:rPr lang="en-US" sz="3800" dirty="0" smtClean="0">
                <a:effectLst/>
              </a:rPr>
              <a:t>Exam Questions – January 2012</a:t>
            </a:r>
            <a:endParaRPr lang="en-GB" sz="3800" b="1" dirty="0" smtClean="0"/>
          </a:p>
        </p:txBody>
      </p:sp>
      <p:sp>
        <p:nvSpPr>
          <p:cNvPr id="4" name="TextBox 3">
            <a:hlinkClick r:id="rId3" action="ppaction://hlinkfile"/>
          </p:cNvPr>
          <p:cNvSpPr txBox="1"/>
          <p:nvPr/>
        </p:nvSpPr>
        <p:spPr>
          <a:xfrm>
            <a:off x="8363168" y="1651447"/>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999079531"/>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18 </a:t>
            </a:r>
            <a:r>
              <a:rPr lang="en-GB" sz="3600" dirty="0"/>
              <a:t>– </a:t>
            </a:r>
            <a:r>
              <a:rPr lang="en-US" sz="3600" dirty="0">
                <a:effectLst/>
              </a:rPr>
              <a:t>Exam Questions – </a:t>
            </a:r>
            <a:r>
              <a:rPr lang="en-US" sz="3600" dirty="0" smtClean="0">
                <a:effectLst/>
              </a:rPr>
              <a:t>June 2014</a:t>
            </a:r>
            <a:endParaRPr lang="en-GB" sz="36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410481337"/>
              </p:ext>
            </p:extLst>
          </p:nvPr>
        </p:nvGraphicFramePr>
        <p:xfrm>
          <a:off x="323528" y="1124744"/>
          <a:ext cx="8496945" cy="5425440"/>
        </p:xfrm>
        <a:graphic>
          <a:graphicData uri="http://schemas.openxmlformats.org/drawingml/2006/table">
            <a:tbl>
              <a:tblPr firstRow="1" bandRow="1">
                <a:tableStyleId>{5C22544A-7EE6-4342-B048-85BDC9FD1C3A}</a:tableStyleId>
              </a:tblPr>
              <a:tblGrid>
                <a:gridCol w="936104"/>
                <a:gridCol w="6480720"/>
                <a:gridCol w="1080121"/>
              </a:tblGrid>
              <a:tr h="370840">
                <a:tc>
                  <a:txBody>
                    <a:bodyPr/>
                    <a:lstStyle/>
                    <a:p>
                      <a:r>
                        <a:rPr lang="en-GB" sz="2400" dirty="0" smtClean="0">
                          <a:latin typeface="Arial" panose="020B0604020202020204" pitchFamily="34" charset="0"/>
                          <a:cs typeface="Arial" panose="020B0604020202020204" pitchFamily="34" charset="0"/>
                        </a:rPr>
                        <a:t>1 (a)</a:t>
                      </a:r>
                      <a:endParaRPr lang="en-GB" sz="2400" dirty="0">
                        <a:latin typeface="Arial" panose="020B0604020202020204" pitchFamily="34" charset="0"/>
                        <a:cs typeface="Arial" panose="020B0604020202020204" pitchFamily="34" charset="0"/>
                      </a:endParaRPr>
                    </a:p>
                  </a:txBody>
                  <a:tcPr/>
                </a:tc>
                <a:tc>
                  <a:txBody>
                    <a:bodyPr/>
                    <a:lstStyle/>
                    <a:p>
                      <a:r>
                        <a:rPr lang="en-US" sz="2400" b="0" dirty="0" smtClean="0">
                          <a:latin typeface="Arial" panose="020B0604020202020204" pitchFamily="34" charset="0"/>
                          <a:cs typeface="Arial" panose="020B0604020202020204" pitchFamily="34" charset="0"/>
                        </a:rPr>
                        <a:t>Answer – 250 (B)</a:t>
                      </a:r>
                      <a:endParaRPr lang="en-GB" sz="2400" b="0" dirty="0">
                        <a:latin typeface="Arial" panose="020B0604020202020204" pitchFamily="34" charset="0"/>
                        <a:cs typeface="Arial" panose="020B0604020202020204" pitchFamily="34" charset="0"/>
                      </a:endParaRPr>
                    </a:p>
                  </a:txBody>
                  <a:tcPr/>
                </a:tc>
                <a:tc>
                  <a:txBody>
                    <a:bodyPr/>
                    <a:lstStyle/>
                    <a:p>
                      <a:pPr algn="ctr"/>
                      <a:r>
                        <a:rPr lang="en-GB" sz="2400" b="0" dirty="0" smtClean="0">
                          <a:latin typeface="Arial" panose="020B0604020202020204" pitchFamily="34" charset="0"/>
                          <a:cs typeface="Arial" panose="020B0604020202020204" pitchFamily="34" charset="0"/>
                        </a:rPr>
                        <a:t>1</a:t>
                      </a:r>
                      <a:endParaRPr lang="en-GB" sz="2400" b="0"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1 (b)</a:t>
                      </a:r>
                      <a:endParaRPr lang="en-GB" sz="2400" dirty="0">
                        <a:latin typeface="Arial" panose="020B0604020202020204" pitchFamily="34" charset="0"/>
                        <a:cs typeface="Arial" panose="020B0604020202020204" pitchFamily="34" charset="0"/>
                      </a:endParaRPr>
                    </a:p>
                  </a:txBody>
                  <a:tcPr/>
                </a:tc>
                <a:tc>
                  <a:txBody>
                    <a:bodyPr/>
                    <a:lstStyle/>
                    <a:p>
                      <a:pPr marL="0" indent="0">
                        <a:buClr>
                          <a:srgbClr val="C00000"/>
                        </a:buClr>
                        <a:buFont typeface="Arial" panose="020B0604020202020204" pitchFamily="34" charset="0"/>
                        <a:buNone/>
                      </a:pPr>
                      <a:r>
                        <a:rPr lang="en-US" sz="2400" b="0" dirty="0" smtClean="0">
                          <a:latin typeface="Arial" panose="020B0604020202020204" pitchFamily="34" charset="0"/>
                          <a:cs typeface="Arial" panose="020B0604020202020204" pitchFamily="34" charset="0"/>
                        </a:rPr>
                        <a:t>Explain your answer (show your workings)</a:t>
                      </a:r>
                    </a:p>
                    <a:p>
                      <a:pPr marL="620713" indent="-342900">
                        <a:buClr>
                          <a:srgbClr val="C00000"/>
                        </a:buClr>
                        <a:buFont typeface="Arial" panose="020B0604020202020204" pitchFamily="34" charset="0"/>
                        <a:buChar char="•"/>
                      </a:pPr>
                      <a:r>
                        <a:rPr lang="en-US" sz="2400" b="0" dirty="0" smtClean="0">
                          <a:latin typeface="Arial" panose="020B0604020202020204" pitchFamily="34" charset="0"/>
                          <a:cs typeface="Arial" panose="020B0604020202020204" pitchFamily="34" charset="0"/>
                        </a:rPr>
                        <a:t>Break-even is fixed costs/contribution OR breakeven</a:t>
                      </a:r>
                      <a:r>
                        <a:rPr lang="en-US" sz="2400" b="0" baseline="0" dirty="0" smtClean="0">
                          <a:latin typeface="Arial" panose="020B0604020202020204" pitchFamily="34" charset="0"/>
                          <a:cs typeface="Arial" panose="020B0604020202020204" pitchFamily="34" charset="0"/>
                        </a:rPr>
                        <a:t> </a:t>
                      </a:r>
                      <a:r>
                        <a:rPr lang="en-US" sz="2400" b="0" dirty="0" smtClean="0">
                          <a:latin typeface="Arial" panose="020B0604020202020204" pitchFamily="34" charset="0"/>
                          <a:cs typeface="Arial" panose="020B0604020202020204" pitchFamily="34" charset="0"/>
                        </a:rPr>
                        <a:t>occurs when total revenue equals total costs</a:t>
                      </a:r>
                      <a:r>
                        <a:rPr lang="en-US" sz="2400" b="0" baseline="0" dirty="0" smtClean="0">
                          <a:latin typeface="Arial" panose="020B0604020202020204" pitchFamily="34" charset="0"/>
                          <a:cs typeface="Arial" panose="020B0604020202020204" pitchFamily="34" charset="0"/>
                        </a:rPr>
                        <a:t> </a:t>
                      </a:r>
                      <a:r>
                        <a:rPr lang="en-US" sz="2400" b="0" dirty="0" smtClean="0">
                          <a:latin typeface="Arial" panose="020B0604020202020204" pitchFamily="34" charset="0"/>
                          <a:cs typeface="Arial" panose="020B0604020202020204" pitchFamily="34" charset="0"/>
                        </a:rPr>
                        <a:t>(1 mark)</a:t>
                      </a:r>
                    </a:p>
                    <a:p>
                      <a:pPr marL="620713" indent="-342900">
                        <a:buClr>
                          <a:srgbClr val="C00000"/>
                        </a:buClr>
                        <a:buFont typeface="Arial" panose="020B0604020202020204" pitchFamily="34" charset="0"/>
                        <a:buChar char="•"/>
                      </a:pPr>
                      <a:r>
                        <a:rPr lang="en-US" sz="2400" b="0" dirty="0" smtClean="0">
                          <a:latin typeface="Arial" panose="020B0604020202020204" pitchFamily="34" charset="0"/>
                          <a:cs typeface="Arial" panose="020B0604020202020204" pitchFamily="34" charset="0"/>
                        </a:rPr>
                        <a:t>Which is 12,500 / 50 (2 marks; 1 mark per</a:t>
                      </a:r>
                      <a:r>
                        <a:rPr lang="en-US" sz="2400" b="0" baseline="0" dirty="0" smtClean="0">
                          <a:latin typeface="Arial" panose="020B0604020202020204" pitchFamily="34" charset="0"/>
                          <a:cs typeface="Arial" panose="020B0604020202020204" pitchFamily="34" charset="0"/>
                        </a:rPr>
                        <a:t> </a:t>
                      </a:r>
                      <a:r>
                        <a:rPr lang="en-US" sz="2400" b="0" dirty="0" smtClean="0">
                          <a:latin typeface="Arial" panose="020B0604020202020204" pitchFamily="34" charset="0"/>
                          <a:cs typeface="Arial" panose="020B0604020202020204" pitchFamily="34" charset="0"/>
                        </a:rPr>
                        <a:t>applied part of equation)data applied fully in the equation or explained fully using the data.</a:t>
                      </a:r>
                    </a:p>
                    <a:p>
                      <a:endParaRPr lang="en-US" sz="1800" b="0" dirty="0" smtClean="0">
                        <a:latin typeface="Arial" panose="020B0604020202020204" pitchFamily="34" charset="0"/>
                        <a:cs typeface="Arial" panose="020B0604020202020204" pitchFamily="34" charset="0"/>
                      </a:endParaRPr>
                    </a:p>
                    <a:p>
                      <a:r>
                        <a:rPr lang="en-US" sz="2400" b="0" dirty="0" smtClean="0">
                          <a:latin typeface="Arial" panose="020B0604020202020204" pitchFamily="34" charset="0"/>
                          <a:cs typeface="Arial" panose="020B0604020202020204" pitchFamily="34" charset="0"/>
                        </a:rPr>
                        <a:t>Any acceptable answer which shows selective</a:t>
                      </a:r>
                      <a:r>
                        <a:rPr lang="en-US" sz="2400" b="0" baseline="0" dirty="0" smtClean="0">
                          <a:latin typeface="Arial" panose="020B0604020202020204" pitchFamily="34" charset="0"/>
                          <a:cs typeface="Arial" panose="020B0604020202020204" pitchFamily="34" charset="0"/>
                        </a:rPr>
                        <a:t> </a:t>
                      </a:r>
                      <a:r>
                        <a:rPr lang="en-US" sz="2400" b="0" dirty="0" smtClean="0">
                          <a:latin typeface="Arial" panose="020B0604020202020204" pitchFamily="34" charset="0"/>
                          <a:cs typeface="Arial" panose="020B0604020202020204" pitchFamily="34" charset="0"/>
                        </a:rPr>
                        <a:t>knowledge/ application and/or development</a:t>
                      </a:r>
                    </a:p>
                    <a:p>
                      <a:endParaRPr lang="en-US" sz="1400" b="0" dirty="0" smtClean="0">
                        <a:latin typeface="Arial" panose="020B0604020202020204" pitchFamily="34" charset="0"/>
                        <a:cs typeface="Arial" panose="020B0604020202020204" pitchFamily="34" charset="0"/>
                      </a:endParaRPr>
                    </a:p>
                    <a:p>
                      <a:r>
                        <a:rPr lang="en-US" sz="2400" b="0" dirty="0" smtClean="0">
                          <a:latin typeface="Arial" panose="020B0604020202020204" pitchFamily="34" charset="0"/>
                          <a:cs typeface="Arial" panose="020B0604020202020204" pitchFamily="34" charset="0"/>
                        </a:rPr>
                        <a:t>NB Up to 2 additional marks for part (b) if part (a) is</a:t>
                      </a:r>
                      <a:r>
                        <a:rPr lang="en-US" sz="2400" b="0" baseline="0" dirty="0" smtClean="0">
                          <a:latin typeface="Arial" panose="020B0604020202020204" pitchFamily="34" charset="0"/>
                          <a:cs typeface="Arial" panose="020B0604020202020204" pitchFamily="34" charset="0"/>
                        </a:rPr>
                        <a:t> </a:t>
                      </a:r>
                      <a:r>
                        <a:rPr lang="en-US" sz="2400" b="0" dirty="0" smtClean="0">
                          <a:latin typeface="Arial" panose="020B0604020202020204" pitchFamily="34" charset="0"/>
                          <a:cs typeface="Arial" panose="020B0604020202020204" pitchFamily="34" charset="0"/>
                        </a:rPr>
                        <a:t>incorrect.</a:t>
                      </a:r>
                      <a:endParaRPr lang="en-GB" sz="2400" b="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1-3 marks</a:t>
                      </a:r>
                    </a:p>
                    <a:p>
                      <a:pPr algn="ctr"/>
                      <a:endParaRPr lang="en-GB" sz="2400" dirty="0" smtClean="0">
                        <a:latin typeface="Arial" panose="020B0604020202020204" pitchFamily="34" charset="0"/>
                        <a:cs typeface="Arial" panose="020B0604020202020204" pitchFamily="34" charset="0"/>
                      </a:endParaRPr>
                    </a:p>
                    <a:p>
                      <a:pPr algn="ctr"/>
                      <a:endParaRPr lang="en-GB" sz="2400" dirty="0" smtClean="0">
                        <a:latin typeface="Arial" panose="020B0604020202020204" pitchFamily="34" charset="0"/>
                        <a:cs typeface="Arial" panose="020B0604020202020204" pitchFamily="34" charset="0"/>
                      </a:endParaRPr>
                    </a:p>
                    <a:p>
                      <a:pPr algn="ctr"/>
                      <a:endParaRPr lang="en-GB" sz="2400" dirty="0" smtClean="0">
                        <a:latin typeface="Arial" panose="020B0604020202020204" pitchFamily="34" charset="0"/>
                        <a:cs typeface="Arial" panose="020B0604020202020204" pitchFamily="34" charset="0"/>
                      </a:endParaRPr>
                    </a:p>
                    <a:p>
                      <a:pPr algn="ctr"/>
                      <a:endParaRPr lang="en-GB" sz="2400" dirty="0" smtClean="0">
                        <a:latin typeface="Arial" panose="020B0604020202020204" pitchFamily="34" charset="0"/>
                        <a:cs typeface="Arial" panose="020B0604020202020204" pitchFamily="34" charset="0"/>
                      </a:endParaRPr>
                    </a:p>
                    <a:p>
                      <a:pPr algn="ctr"/>
                      <a:endParaRPr lang="en-GB" sz="2400" dirty="0" smtClean="0">
                        <a:latin typeface="Arial" panose="020B0604020202020204" pitchFamily="34" charset="0"/>
                        <a:cs typeface="Arial" panose="020B0604020202020204" pitchFamily="34" charset="0"/>
                      </a:endParaRPr>
                    </a:p>
                    <a:p>
                      <a:pPr algn="ctr"/>
                      <a:endParaRPr lang="en-GB" sz="2400" dirty="0" smtClean="0">
                        <a:latin typeface="Arial" panose="020B0604020202020204" pitchFamily="34" charset="0"/>
                        <a:cs typeface="Arial" panose="020B0604020202020204" pitchFamily="34" charset="0"/>
                      </a:endParaRPr>
                    </a:p>
                    <a:p>
                      <a:pPr algn="ctr"/>
                      <a:endParaRPr lang="en-GB" sz="2400" dirty="0" smtClean="0">
                        <a:latin typeface="Arial" panose="020B0604020202020204" pitchFamily="34" charset="0"/>
                        <a:cs typeface="Arial" panose="020B0604020202020204" pitchFamily="34" charset="0"/>
                      </a:endParaRPr>
                    </a:p>
                    <a:p>
                      <a:pPr algn="ctr"/>
                      <a:endParaRPr lang="en-GB" sz="2400" dirty="0" smtClean="0">
                        <a:latin typeface="Arial" panose="020B0604020202020204" pitchFamily="34" charset="0"/>
                        <a:cs typeface="Arial" panose="020B0604020202020204" pitchFamily="34" charset="0"/>
                      </a:endParaRPr>
                    </a:p>
                    <a:p>
                      <a:pPr algn="ctr"/>
                      <a:r>
                        <a:rPr lang="en-GB" sz="2400" dirty="0" smtClean="0">
                          <a:latin typeface="Arial" panose="020B0604020202020204" pitchFamily="34" charset="0"/>
                          <a:cs typeface="Arial" panose="020B0604020202020204" pitchFamily="34" charset="0"/>
                        </a:rPr>
                        <a:t>(Total 4)</a:t>
                      </a:r>
                    </a:p>
                  </a:txBody>
                  <a:tcPr/>
                </a:tc>
              </a:tr>
            </a:tbl>
          </a:graphicData>
        </a:graphic>
      </p:graphicFrame>
    </p:spTree>
    <p:extLst>
      <p:ext uri="{BB962C8B-B14F-4D97-AF65-F5344CB8AC3E}">
        <p14:creationId xmlns:p14="http://schemas.microsoft.com/office/powerpoint/2010/main" val="2412976265"/>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a:buClr>
                <a:schemeClr val="accent6">
                  <a:lumMod val="50000"/>
                </a:schemeClr>
              </a:buClr>
            </a:pPr>
            <a:r>
              <a:rPr lang="en-US" sz="1700" b="1" dirty="0" smtClean="0"/>
              <a:t>Dos</a:t>
            </a:r>
            <a:endParaRPr lang="en-US" sz="1700" b="1" dirty="0"/>
          </a:p>
          <a:p>
            <a:pPr marL="457200" indent="-457200">
              <a:buClr>
                <a:schemeClr val="accent6">
                  <a:lumMod val="50000"/>
                </a:schemeClr>
              </a:buClr>
              <a:buFont typeface="Wingdings 3" panose="05040102010807070707" pitchFamily="18" charset="2"/>
              <a:buChar char=""/>
            </a:pPr>
            <a:r>
              <a:rPr lang="en-US" sz="1700" dirty="0"/>
              <a:t>Do answer the question</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No credit can be given for good Business Studies knowledge that is not relevant to the question.</a:t>
            </a:r>
          </a:p>
          <a:p>
            <a:pPr marL="457200" indent="-457200">
              <a:buClr>
                <a:schemeClr val="accent6">
                  <a:lumMod val="50000"/>
                </a:schemeClr>
              </a:buClr>
              <a:buFont typeface="Wingdings 3" panose="05040102010807070707" pitchFamily="18" charset="2"/>
              <a:buChar char=""/>
            </a:pPr>
            <a:r>
              <a:rPr lang="en-US" sz="1700" dirty="0"/>
              <a:t>Do use the mark allocation to guide how much you write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Writing more than necessary will not result in extra marks.</a:t>
            </a:r>
          </a:p>
          <a:p>
            <a:pPr marL="457200" indent="-457200">
              <a:buClr>
                <a:schemeClr val="accent6">
                  <a:lumMod val="50000"/>
                </a:schemeClr>
              </a:buClr>
              <a:buFont typeface="Wingdings 3" panose="05040102010807070707" pitchFamily="18" charset="2"/>
              <a:buChar char=""/>
            </a:pPr>
            <a:r>
              <a:rPr lang="en-US" sz="1700" dirty="0"/>
              <a:t>Do use real-life business-based examples in your answers</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These often help illustrate your level of knowledge.</a:t>
            </a:r>
          </a:p>
          <a:p>
            <a:pPr marL="457200" indent="-457200">
              <a:buClr>
                <a:schemeClr val="accent6">
                  <a:lumMod val="50000"/>
                </a:schemeClr>
              </a:buClr>
              <a:buFont typeface="Wingdings 3" panose="05040102010807070707" pitchFamily="18" charset="2"/>
              <a:buChar char=""/>
            </a:pPr>
            <a:r>
              <a:rPr lang="en-US" sz="1700" dirty="0"/>
              <a:t>Do write legibly</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An examiner cannot give marks if the answer cannot be read.</a:t>
            </a:r>
          </a:p>
          <a:p>
            <a:pPr marL="457200" indent="-457200">
              <a:buClr>
                <a:schemeClr val="accent6">
                  <a:lumMod val="50000"/>
                </a:schemeClr>
              </a:buClr>
              <a:buFont typeface="Wingdings 3" panose="05040102010807070707" pitchFamily="18" charset="2"/>
              <a:buChar char=""/>
            </a:pPr>
            <a:r>
              <a:rPr lang="en-US" sz="1700" dirty="0"/>
              <a:t>Do use correct ‘business language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Marks will be lost if you fail to use terms appropriately.</a:t>
            </a:r>
          </a:p>
          <a:p>
            <a:pPr>
              <a:buClr>
                <a:schemeClr val="accent6">
                  <a:lumMod val="50000"/>
                </a:schemeClr>
              </a:buClr>
            </a:pPr>
            <a:r>
              <a:rPr lang="en-US" sz="1700" b="1" dirty="0" smtClean="0"/>
              <a:t>Don'ts</a:t>
            </a:r>
            <a:endParaRPr lang="en-US" sz="1700" b="1" dirty="0"/>
          </a:p>
          <a:p>
            <a:pPr marL="457200" indent="-457200">
              <a:buClr>
                <a:schemeClr val="accent6">
                  <a:lumMod val="50000"/>
                </a:schemeClr>
              </a:buClr>
              <a:buFont typeface="Wingdings 3" panose="05040102010807070707" pitchFamily="18" charset="2"/>
              <a:buChar char=""/>
            </a:pPr>
            <a:r>
              <a:rPr lang="en-US" sz="1700" dirty="0"/>
              <a:t>Don't fill up blank spaces on the exam paper</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If you write too much on one question, you may run out of time to answer some of the others.</a:t>
            </a:r>
          </a:p>
          <a:p>
            <a:pPr marL="457200" indent="-457200">
              <a:buClr>
                <a:schemeClr val="accent6">
                  <a:lumMod val="50000"/>
                </a:schemeClr>
              </a:buClr>
              <a:buFont typeface="Wingdings 3" panose="05040102010807070707" pitchFamily="18" charset="2"/>
              <a:buChar char=""/>
            </a:pPr>
            <a:r>
              <a:rPr lang="en-US" sz="1700" dirty="0"/>
              <a:t>Don't contradict yourself</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Present reasoned arguments for and against.</a:t>
            </a:r>
          </a:p>
          <a:p>
            <a:pPr marL="457200" indent="-457200">
              <a:buClr>
                <a:schemeClr val="accent6">
                  <a:lumMod val="50000"/>
                </a:schemeClr>
              </a:buClr>
              <a:buFont typeface="Wingdings 3" panose="05040102010807070707" pitchFamily="18" charset="2"/>
              <a:buChar char=""/>
            </a:pPr>
            <a:r>
              <a:rPr lang="en-US" sz="1700" dirty="0"/>
              <a:t>Don't spend too much time on a part that you find difficult</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Exam time is limited, and you can always return to the difficult part if you have enough time at the end of the exam.</a:t>
            </a:r>
          </a:p>
        </p:txBody>
      </p:sp>
      <p:sp>
        <p:nvSpPr>
          <p:cNvPr id="7"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017313815"/>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32453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As you progress through your course you will do lots of work with your teachers on how to approach </a:t>
            </a:r>
            <a:r>
              <a:rPr lang="en-US" sz="1700" dirty="0" smtClean="0"/>
              <a:t>exam questions</a:t>
            </a:r>
            <a:r>
              <a:rPr lang="en-US" sz="1700" dirty="0"/>
              <a:t>. Here are just a couple of general tips to help you out:</a:t>
            </a:r>
          </a:p>
          <a:p>
            <a:pPr marL="457200" indent="-457200">
              <a:buClr>
                <a:schemeClr val="accent6">
                  <a:lumMod val="50000"/>
                </a:schemeClr>
              </a:buClr>
              <a:buFont typeface="+mj-lt"/>
              <a:buAutoNum type="arabicPeriod"/>
            </a:pPr>
            <a:r>
              <a:rPr lang="en-US" sz="1700" dirty="0" smtClean="0"/>
              <a:t>When </a:t>
            </a:r>
            <a:r>
              <a:rPr lang="en-US" sz="1700" dirty="0"/>
              <a:t>you read a question, look for </a:t>
            </a:r>
            <a:r>
              <a:rPr lang="en-US" sz="1700" b="1" dirty="0"/>
              <a:t>three things: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command word.</a:t>
            </a:r>
            <a:r>
              <a:rPr lang="en-US" sz="1700" dirty="0"/>
              <a:t> This tells you to ‘describe’, ‘analyse’, ‘assess’ etc. It is important because </a:t>
            </a:r>
            <a:r>
              <a:rPr lang="en-US" sz="1700" dirty="0" smtClean="0"/>
              <a:t>it lets </a:t>
            </a:r>
            <a:r>
              <a:rPr lang="en-US" sz="1700" dirty="0"/>
              <a:t>you know which skills and assessment objectives are being assessed in your answer. Make </a:t>
            </a:r>
            <a:r>
              <a:rPr lang="en-US" sz="1700" dirty="0" smtClean="0"/>
              <a:t>sure you </a:t>
            </a:r>
            <a:r>
              <a:rPr lang="en-US" sz="1700" dirty="0"/>
              <a:t>know what each command word is asking for.</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number of marks</a:t>
            </a:r>
            <a:r>
              <a:rPr lang="en-US" sz="1700" dirty="0">
                <a:solidFill>
                  <a:srgbClr val="FF0000"/>
                </a:solidFill>
              </a:rPr>
              <a:t> </a:t>
            </a:r>
            <a:r>
              <a:rPr lang="en-US" sz="1700" dirty="0"/>
              <a:t>given. This gives you information about how to answer the question </a:t>
            </a:r>
            <a:r>
              <a:rPr lang="en-US" sz="1700" dirty="0" smtClean="0"/>
              <a:t>because you </a:t>
            </a:r>
            <a:r>
              <a:rPr lang="en-US" sz="1700" dirty="0"/>
              <a:t>can see whether marks are given for each skill demonstrated (with low-mark answers) or for </a:t>
            </a:r>
            <a:r>
              <a:rPr lang="en-US" sz="1700" dirty="0" smtClean="0"/>
              <a:t>the level </a:t>
            </a:r>
            <a:r>
              <a:rPr lang="en-US" sz="1700" dirty="0"/>
              <a:t>of response (higher mark answers). Understanding how to gain marks means that you can </a:t>
            </a:r>
            <a:r>
              <a:rPr lang="en-US" sz="1700" dirty="0" smtClean="0"/>
              <a:t>self-check your </a:t>
            </a:r>
            <a:r>
              <a:rPr lang="en-US" sz="1700" dirty="0"/>
              <a:t>answers to see whether you have given the examiner what they need in order to </a:t>
            </a:r>
            <a:r>
              <a:rPr lang="en-US" sz="1700" dirty="0" smtClean="0"/>
              <a:t>award you </a:t>
            </a:r>
            <a:r>
              <a:rPr lang="en-US" sz="1700" dirty="0"/>
              <a:t>full marks.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relevant theory</a:t>
            </a:r>
            <a:r>
              <a:rPr lang="en-US" sz="1700" b="1" dirty="0"/>
              <a:t>.</a:t>
            </a:r>
            <a:r>
              <a:rPr lang="en-US" sz="1700" dirty="0"/>
              <a:t> Each question is testing your understanding of a piece of theory from </a:t>
            </a:r>
            <a:r>
              <a:rPr lang="en-US" sz="1700" dirty="0" smtClean="0"/>
              <a:t>the unit </a:t>
            </a:r>
            <a:r>
              <a:rPr lang="en-US" sz="1700" dirty="0"/>
              <a:t>specification. You may have to apply this to a specific context, but before this you need to </a:t>
            </a:r>
            <a:r>
              <a:rPr lang="en-US" sz="1700" dirty="0" smtClean="0"/>
              <a:t>be clear </a:t>
            </a:r>
            <a:r>
              <a:rPr lang="en-US" sz="1700" dirty="0"/>
              <a:t>on what the theory is. In this book the questions all relate to the chapter they are in, so this </a:t>
            </a:r>
            <a:r>
              <a:rPr lang="en-US" sz="1700" dirty="0" smtClean="0"/>
              <a:t>is pretty </a:t>
            </a:r>
            <a:r>
              <a:rPr lang="en-US" sz="1700" dirty="0"/>
              <a:t>easy, but get in the habit now of thinking about the key pieces of theory before you start </a:t>
            </a:r>
            <a:r>
              <a:rPr lang="en-US" sz="1700" dirty="0" smtClean="0"/>
              <a:t>to write </a:t>
            </a:r>
            <a:r>
              <a:rPr lang="en-US" sz="1700" dirty="0"/>
              <a:t>your answers.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46832519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632311"/>
          </a:xfrm>
          <a:prstGeom prst="rect">
            <a:avLst/>
          </a:prstGeom>
        </p:spPr>
        <p:txBody>
          <a:bodyPr wrap="square">
            <a:spAutoFit/>
          </a:bodyPr>
          <a:lstStyle/>
          <a:p>
            <a:pPr marL="457200" indent="-457200">
              <a:buClr>
                <a:schemeClr val="accent6">
                  <a:lumMod val="50000"/>
                </a:schemeClr>
              </a:buClr>
              <a:buFont typeface="+mj-lt"/>
              <a:buAutoNum type="arabicPeriod" startAt="2"/>
            </a:pPr>
            <a:r>
              <a:rPr lang="en-US" sz="2000" dirty="0"/>
              <a:t>Application is the skill of writing in context. To help you develop this skill when you read business </a:t>
            </a:r>
            <a:r>
              <a:rPr lang="en-US" sz="2000" dirty="0" smtClean="0"/>
              <a:t>case studies</a:t>
            </a:r>
            <a:r>
              <a:rPr lang="en-US" sz="2000" dirty="0"/>
              <a:t>, as part of your wider reading and in sections B and C of the unit 1 exam paper, make brief </a:t>
            </a:r>
            <a:r>
              <a:rPr lang="en-US" sz="2000" dirty="0" smtClean="0"/>
              <a:t>notes using </a:t>
            </a:r>
            <a:r>
              <a:rPr lang="en-US" sz="2000" dirty="0"/>
              <a:t>the acronym LOSER. Then draw on these notes when applying theory to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LO</a:t>
            </a:r>
            <a:r>
              <a:rPr lang="en-US" sz="2000" dirty="0"/>
              <a:t> stands for long-term and short-term objectives</a:t>
            </a:r>
          </a:p>
          <a:p>
            <a:pPr marL="795338" indent="-388938">
              <a:buClr>
                <a:schemeClr val="accent6">
                  <a:lumMod val="50000"/>
                </a:schemeClr>
              </a:buClr>
              <a:buFont typeface="Wingdings 3" panose="05040102010807070707" pitchFamily="18" charset="2"/>
              <a:buChar char=""/>
              <a:tabLst>
                <a:tab pos="914400" algn="l"/>
              </a:tabLst>
            </a:pPr>
            <a:r>
              <a:rPr lang="en-US" sz="2000" dirty="0"/>
              <a:t>What are the business’s goals, overall and within the situation described in the case study? Any </a:t>
            </a:r>
            <a:r>
              <a:rPr lang="en-US" sz="2000" dirty="0" smtClean="0"/>
              <a:t>issues you </a:t>
            </a:r>
            <a:r>
              <a:rPr lang="en-US" sz="2000" dirty="0"/>
              <a:t>highlight or suggested actions you identify should be relevant to the objectives of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S</a:t>
            </a:r>
            <a:r>
              <a:rPr lang="en-US" sz="2000" dirty="0"/>
              <a:t> stands for stakeholders</a:t>
            </a:r>
          </a:p>
          <a:p>
            <a:pPr marL="795338" indent="-388938">
              <a:buClr>
                <a:schemeClr val="accent6">
                  <a:lumMod val="50000"/>
                </a:schemeClr>
              </a:buClr>
              <a:buFont typeface="Wingdings 3" panose="05040102010807070707" pitchFamily="18" charset="2"/>
              <a:buChar char=""/>
              <a:tabLst>
                <a:tab pos="914400" algn="l"/>
              </a:tabLst>
            </a:pPr>
            <a:r>
              <a:rPr lang="en-US" sz="2000" dirty="0"/>
              <a:t>What groups of individuals have an interest in this business? Be as specific as you can, using the </a:t>
            </a:r>
            <a:r>
              <a:rPr lang="en-US" sz="2000" dirty="0" smtClean="0"/>
              <a:t>names of </a:t>
            </a:r>
            <a:r>
              <a:rPr lang="en-US" sz="2000" dirty="0"/>
              <a:t>owners, for example, or listing the different suppliers if these are mentioned in the case study.</a:t>
            </a:r>
          </a:p>
          <a:p>
            <a:pPr marL="795338" indent="-388938">
              <a:buClr>
                <a:schemeClr val="accent6">
                  <a:lumMod val="50000"/>
                </a:schemeClr>
              </a:buClr>
              <a:buFont typeface="Wingdings 3" panose="05040102010807070707" pitchFamily="18" charset="2"/>
              <a:buChar char=""/>
              <a:tabLst>
                <a:tab pos="914400" algn="l"/>
              </a:tabLst>
            </a:pPr>
            <a:r>
              <a:rPr lang="en-US" sz="2000" b="1" dirty="0"/>
              <a:t>E</a:t>
            </a:r>
            <a:r>
              <a:rPr lang="en-US" sz="2000" dirty="0"/>
              <a:t> stands for </a:t>
            </a:r>
            <a:r>
              <a:rPr lang="en-US" sz="2000" dirty="0" smtClean="0"/>
              <a:t>environment</a:t>
            </a:r>
            <a:endParaRPr lang="en-US" sz="2000" dirty="0"/>
          </a:p>
          <a:p>
            <a:pPr marL="795338" indent="-388938">
              <a:buClr>
                <a:schemeClr val="accent6">
                  <a:lumMod val="50000"/>
                </a:schemeClr>
              </a:buClr>
              <a:buFont typeface="Wingdings 3" panose="05040102010807070707" pitchFamily="18" charset="2"/>
              <a:buChar char=""/>
              <a:tabLst>
                <a:tab pos="914400" algn="l"/>
              </a:tabLst>
            </a:pPr>
            <a:r>
              <a:rPr lang="en-US" sz="2000" dirty="0"/>
              <a:t>Used here, this E refers to everything to do with the environment in which the business operates.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332964090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Consider (briefly) the following:</a:t>
            </a:r>
          </a:p>
          <a:p>
            <a:pPr marL="863600" indent="-406400">
              <a:buClr>
                <a:schemeClr val="accent6">
                  <a:lumMod val="50000"/>
                </a:schemeClr>
              </a:buClr>
              <a:buFont typeface="Wingdings" panose="05000000000000000000" pitchFamily="2" charset="2"/>
              <a:buChar char="v"/>
            </a:pPr>
            <a:r>
              <a:rPr lang="en-US" sz="1700" dirty="0" smtClean="0"/>
              <a:t>The </a:t>
            </a:r>
            <a:r>
              <a:rPr lang="en-US" sz="1700" dirty="0"/>
              <a:t>market in which the business competes</a:t>
            </a:r>
          </a:p>
          <a:p>
            <a:pPr marL="863600" indent="-406400">
              <a:buClr>
                <a:schemeClr val="accent6">
                  <a:lumMod val="50000"/>
                </a:schemeClr>
              </a:buClr>
              <a:buFont typeface="Wingdings" panose="05000000000000000000" pitchFamily="2" charset="2"/>
              <a:buChar char="v"/>
            </a:pPr>
            <a:r>
              <a:rPr lang="en-US" sz="1700" dirty="0" smtClean="0"/>
              <a:t>Major </a:t>
            </a:r>
            <a:r>
              <a:rPr lang="en-US" sz="1700" dirty="0"/>
              <a:t>competitors</a:t>
            </a:r>
          </a:p>
          <a:p>
            <a:pPr marL="863600" indent="-406400">
              <a:buClr>
                <a:schemeClr val="accent6">
                  <a:lumMod val="50000"/>
                </a:schemeClr>
              </a:buClr>
              <a:buFont typeface="Wingdings" panose="05000000000000000000" pitchFamily="2" charset="2"/>
              <a:buChar char="v"/>
            </a:pPr>
            <a:r>
              <a:rPr lang="en-US" sz="1700" dirty="0" smtClean="0"/>
              <a:t>Trends </a:t>
            </a:r>
            <a:r>
              <a:rPr lang="en-US" sz="1700" dirty="0"/>
              <a:t>in the market</a:t>
            </a:r>
          </a:p>
          <a:p>
            <a:pPr marL="863600" indent="-406400">
              <a:buClr>
                <a:schemeClr val="accent6">
                  <a:lumMod val="50000"/>
                </a:schemeClr>
              </a:buClr>
              <a:buFont typeface="Wingdings" panose="05000000000000000000" pitchFamily="2" charset="2"/>
              <a:buChar char="v"/>
            </a:pPr>
            <a:r>
              <a:rPr lang="en-US" sz="1700" dirty="0" smtClean="0"/>
              <a:t>Economic </a:t>
            </a:r>
            <a:r>
              <a:rPr lang="en-US" sz="1700" dirty="0"/>
              <a:t>conditions</a:t>
            </a:r>
          </a:p>
          <a:p>
            <a:pPr marL="863600" indent="-406400">
              <a:buClr>
                <a:schemeClr val="accent6">
                  <a:lumMod val="50000"/>
                </a:schemeClr>
              </a:buClr>
              <a:buFont typeface="Wingdings" panose="05000000000000000000" pitchFamily="2" charset="2"/>
              <a:buChar char="v"/>
            </a:pPr>
            <a:r>
              <a:rPr lang="en-US" sz="1700" dirty="0" smtClean="0"/>
              <a:t>Any </a:t>
            </a:r>
            <a:r>
              <a:rPr lang="en-US" sz="1700" dirty="0"/>
              <a:t>other relevant SLEPT factors. SLEPT stands for: Social, Legal, Economic, Political, Technological.</a:t>
            </a:r>
          </a:p>
          <a:p>
            <a:pPr marL="457200" indent="-457200">
              <a:buClr>
                <a:schemeClr val="accent6">
                  <a:lumMod val="50000"/>
                </a:schemeClr>
              </a:buClr>
              <a:buFont typeface="Wingdings 3" panose="05040102010807070707" pitchFamily="18" charset="2"/>
              <a:buChar char=""/>
            </a:pPr>
            <a:r>
              <a:rPr lang="en-US" sz="1700" dirty="0"/>
              <a:t>It is an acronym commonly used to embrace all aspects of the business environment.</a:t>
            </a:r>
          </a:p>
          <a:p>
            <a:pPr marL="457200" indent="-457200">
              <a:buClr>
                <a:schemeClr val="accent6">
                  <a:lumMod val="50000"/>
                </a:schemeClr>
              </a:buClr>
              <a:buFont typeface="Wingdings 3" panose="05040102010807070707" pitchFamily="18" charset="2"/>
              <a:buChar char=""/>
            </a:pPr>
            <a:r>
              <a:rPr lang="en-US" sz="1700" b="1" dirty="0"/>
              <a:t>R</a:t>
            </a:r>
            <a:r>
              <a:rPr lang="en-US" sz="1700" dirty="0"/>
              <a:t> stands for resources.</a:t>
            </a:r>
          </a:p>
          <a:p>
            <a:pPr marL="457200" indent="-457200">
              <a:buClr>
                <a:schemeClr val="accent6">
                  <a:lumMod val="50000"/>
                </a:schemeClr>
              </a:buClr>
              <a:buFont typeface="Wingdings 3" panose="05040102010807070707" pitchFamily="18" charset="2"/>
              <a:buChar char=""/>
            </a:pPr>
            <a:r>
              <a:rPr lang="en-US" sz="1700" dirty="0"/>
              <a:t>The E above asks you to look at factors which are beyond the business’s control – these apply to all </a:t>
            </a:r>
            <a:r>
              <a:rPr lang="en-US" sz="1700" dirty="0" smtClean="0"/>
              <a:t>firms in </a:t>
            </a:r>
            <a:r>
              <a:rPr lang="en-US" sz="1700" dirty="0"/>
              <a:t>the market. Resources are factors which are specific to the business and are not available to </a:t>
            </a:r>
            <a:r>
              <a:rPr lang="en-US" sz="1700" dirty="0" smtClean="0"/>
              <a:t>all firms</a:t>
            </a:r>
            <a:r>
              <a:rPr lang="en-US" sz="1700" dirty="0"/>
              <a:t>… the opposite. Using resources effectively can give a firm a source of competitive advantage. </a:t>
            </a:r>
            <a:r>
              <a:rPr lang="en-US" sz="1700" dirty="0" smtClean="0"/>
              <a:t>This means </a:t>
            </a:r>
            <a:r>
              <a:rPr lang="en-US" sz="1700" dirty="0"/>
              <a:t>a way to gain customers over competitors. Resources could include:</a:t>
            </a:r>
          </a:p>
          <a:p>
            <a:pPr marL="863600" indent="-406400">
              <a:buClr>
                <a:schemeClr val="accent6">
                  <a:lumMod val="50000"/>
                </a:schemeClr>
              </a:buClr>
              <a:buFont typeface="Wingdings" panose="05000000000000000000" pitchFamily="2" charset="2"/>
              <a:buChar char="v"/>
            </a:pPr>
            <a:r>
              <a:rPr lang="en-US" sz="1700" dirty="0" smtClean="0"/>
              <a:t>Special </a:t>
            </a:r>
            <a:r>
              <a:rPr lang="en-US" sz="1700" dirty="0"/>
              <a:t>staff skills and expertise</a:t>
            </a:r>
          </a:p>
          <a:p>
            <a:pPr marL="863600" indent="-406400">
              <a:buClr>
                <a:schemeClr val="accent6">
                  <a:lumMod val="50000"/>
                </a:schemeClr>
              </a:buClr>
              <a:buFont typeface="Wingdings" panose="05000000000000000000" pitchFamily="2" charset="2"/>
              <a:buChar char="v"/>
            </a:pPr>
            <a:r>
              <a:rPr lang="en-US" sz="1700" dirty="0" smtClean="0"/>
              <a:t>Money </a:t>
            </a:r>
            <a:r>
              <a:rPr lang="en-US" sz="1700" dirty="0"/>
              <a:t>in the bank</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good reputation</a:t>
            </a:r>
          </a:p>
          <a:p>
            <a:pPr marL="863600" indent="-406400">
              <a:buClr>
                <a:schemeClr val="accent6">
                  <a:lumMod val="50000"/>
                </a:schemeClr>
              </a:buClr>
              <a:buFont typeface="Wingdings" panose="05000000000000000000" pitchFamily="2" charset="2"/>
              <a:buChar char="v"/>
            </a:pPr>
            <a:r>
              <a:rPr lang="en-US" sz="1700" dirty="0" smtClean="0"/>
              <a:t>Strong </a:t>
            </a:r>
            <a:r>
              <a:rPr lang="en-US" sz="1700" dirty="0"/>
              <a:t>brands</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secure customer base</a:t>
            </a:r>
          </a:p>
          <a:p>
            <a:pPr marL="863600" indent="-406400">
              <a:buClr>
                <a:schemeClr val="accent6">
                  <a:lumMod val="50000"/>
                </a:schemeClr>
              </a:buClr>
              <a:buFont typeface="Wingdings" panose="05000000000000000000" pitchFamily="2" charset="2"/>
              <a:buChar char="v"/>
            </a:pPr>
            <a:r>
              <a:rPr lang="en-US" sz="1700" dirty="0" smtClean="0"/>
              <a:t>Access </a:t>
            </a:r>
            <a:r>
              <a:rPr lang="en-US" sz="1700" dirty="0"/>
              <a:t>to particularly high quality raw materials, or to low cost materials.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674498760"/>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893921"/>
          </a:xfrm>
          <a:prstGeom prst="rect">
            <a:avLst/>
          </a:prstGeom>
        </p:spPr>
        <p:txBody>
          <a:bodyPr wrap="square">
            <a:spAutoFit/>
          </a:bodyPr>
          <a:lstStyle/>
          <a:p>
            <a:pPr>
              <a:spcAft>
                <a:spcPts val="600"/>
              </a:spcAft>
              <a:buClr>
                <a:schemeClr val="accent6">
                  <a:lumMod val="50000"/>
                </a:schemeClr>
              </a:buClr>
            </a:pPr>
            <a:r>
              <a:rPr lang="en-US" sz="2030" b="1" dirty="0">
                <a:solidFill>
                  <a:srgbClr val="0070C0"/>
                </a:solidFill>
              </a:rPr>
              <a:t>Beautiful bowls</a:t>
            </a:r>
          </a:p>
          <a:p>
            <a:pPr marL="398463" indent="-398463">
              <a:spcAft>
                <a:spcPts val="600"/>
              </a:spcAft>
              <a:buClr>
                <a:schemeClr val="accent6">
                  <a:lumMod val="50000"/>
                </a:schemeClr>
              </a:buClr>
              <a:buFont typeface="Wingdings 3" panose="05040102010807070707" pitchFamily="18" charset="2"/>
              <a:buChar char=""/>
            </a:pPr>
            <a:r>
              <a:rPr lang="en-US" sz="2030" dirty="0">
                <a:solidFill>
                  <a:srgbClr val="0070C0"/>
                </a:solidFill>
              </a:rPr>
              <a:t>Daniel is a skilled craftsman who works with wood. He makes salad bowls which sell well in upmarket gift shops and by mail order. He has set up a small limited company and is more or less breaking even. Daniel has premises in a group of farm buildings that have been converted into a </a:t>
            </a:r>
            <a:r>
              <a:rPr lang="en-US" sz="2030" dirty="0" smtClean="0">
                <a:solidFill>
                  <a:srgbClr val="0070C0"/>
                </a:solidFill>
              </a:rPr>
              <a:t>mini-industrial estate.</a:t>
            </a:r>
          </a:p>
          <a:p>
            <a:pPr marL="398463" indent="-398463">
              <a:spcAft>
                <a:spcPts val="600"/>
              </a:spcAft>
              <a:buClr>
                <a:schemeClr val="accent6">
                  <a:lumMod val="50000"/>
                </a:schemeClr>
              </a:buClr>
              <a:buFont typeface="Wingdings 3" panose="05040102010807070707" pitchFamily="18" charset="2"/>
              <a:buChar char=""/>
            </a:pPr>
            <a:r>
              <a:rPr lang="en-US" sz="2030" dirty="0" smtClean="0">
                <a:solidFill>
                  <a:srgbClr val="0070C0"/>
                </a:solidFill>
              </a:rPr>
              <a:t>He </a:t>
            </a:r>
            <a:r>
              <a:rPr lang="en-US" sz="2030" dirty="0">
                <a:solidFill>
                  <a:srgbClr val="0070C0"/>
                </a:solidFill>
              </a:rPr>
              <a:t>rents two rooms, one of which serves as a workshop for making the bowls. The other provides space for storing, packaging and distributing the salad bowls and a desk and computer for handling the admin side of the business.</a:t>
            </a:r>
          </a:p>
          <a:p>
            <a:pPr marL="398463" indent="-398463">
              <a:spcAft>
                <a:spcPts val="600"/>
              </a:spcAft>
              <a:buClr>
                <a:schemeClr val="accent6">
                  <a:lumMod val="50000"/>
                </a:schemeClr>
              </a:buClr>
              <a:buFont typeface="Wingdings 3" panose="05040102010807070707" pitchFamily="18" charset="2"/>
              <a:buChar char=""/>
            </a:pPr>
            <a:r>
              <a:rPr lang="en-US" sz="2030" dirty="0">
                <a:solidFill>
                  <a:srgbClr val="0070C0"/>
                </a:solidFill>
              </a:rPr>
              <a:t>The cost of the wood and other materials needed is usually £8 for each bowl. Turning the bowl on the lathe and creating a smooth finish takes about 2 hours for each bowl. Daniel pays himself £12 per hour, to provide him with a basic </a:t>
            </a:r>
            <a:r>
              <a:rPr lang="en-US" sz="2030" dirty="0" smtClean="0">
                <a:solidFill>
                  <a:srgbClr val="0070C0"/>
                </a:solidFill>
              </a:rPr>
              <a:t>income.</a:t>
            </a:r>
          </a:p>
          <a:p>
            <a:pPr marL="398463" indent="-398463">
              <a:spcAft>
                <a:spcPts val="600"/>
              </a:spcAft>
              <a:buClr>
                <a:schemeClr val="accent6">
                  <a:lumMod val="50000"/>
                </a:schemeClr>
              </a:buClr>
              <a:buFont typeface="Wingdings 3" panose="05040102010807070707" pitchFamily="18" charset="2"/>
              <a:buChar char=""/>
            </a:pPr>
            <a:r>
              <a:rPr lang="en-US" sz="2030" dirty="0" smtClean="0">
                <a:solidFill>
                  <a:srgbClr val="0070C0"/>
                </a:solidFill>
              </a:rPr>
              <a:t>These </a:t>
            </a:r>
            <a:r>
              <a:rPr lang="en-US" sz="2030" dirty="0">
                <a:solidFill>
                  <a:srgbClr val="0070C0"/>
                </a:solidFill>
              </a:rPr>
              <a:t>are all variable costs - they will be directly proportional to the number of bowls made. Bowls are sold for £38 each, plus a £5 post and packing charge</a:t>
            </a:r>
            <a:r>
              <a:rPr lang="en-US" sz="2030" dirty="0" smtClean="0">
                <a:solidFill>
                  <a:srgbClr val="0070C0"/>
                </a:solidFill>
              </a:rPr>
              <a:t>.</a:t>
            </a:r>
            <a:endParaRPr lang="en-US" sz="2030" dirty="0">
              <a:solidFill>
                <a:srgbClr val="0070C0"/>
              </a:solidFill>
            </a:endParaRPr>
          </a:p>
        </p:txBody>
      </p:sp>
      <p:sp>
        <p:nvSpPr>
          <p:cNvPr id="6" name="Title 1"/>
          <p:cNvSpPr>
            <a:spLocks noGrp="1"/>
          </p:cNvSpPr>
          <p:nvPr>
            <p:ph type="title"/>
          </p:nvPr>
        </p:nvSpPr>
        <p:spPr>
          <a:xfrm>
            <a:off x="35496" y="72008"/>
            <a:ext cx="7704856" cy="548680"/>
          </a:xfrm>
        </p:spPr>
        <p:txBody>
          <a:bodyPr>
            <a:noAutofit/>
          </a:bodyPr>
          <a:lstStyle/>
          <a:p>
            <a:r>
              <a:rPr lang="en-GB" sz="3500" dirty="0" smtClean="0"/>
              <a:t>18.1 </a:t>
            </a:r>
            <a:r>
              <a:rPr lang="en-GB" sz="3500" dirty="0"/>
              <a:t>– </a:t>
            </a:r>
            <a:r>
              <a:rPr lang="en-GB" sz="3500" dirty="0" smtClean="0"/>
              <a:t>Measuring Profit – Recording P&amp;L</a:t>
            </a:r>
            <a:endParaRPr lang="en-GB" sz="3500" dirty="0"/>
          </a:p>
        </p:txBody>
      </p:sp>
      <p:sp>
        <p:nvSpPr>
          <p:cNvPr id="7" name="Round Same Side Corner Rectangle 6">
            <a:hlinkClick r:id="" action="ppaction://noaction"/>
          </p:cNvPr>
          <p:cNvSpPr/>
          <p:nvPr/>
        </p:nvSpPr>
        <p:spPr>
          <a:xfrm>
            <a:off x="6876256"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100</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47254931"/>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678478"/>
          </a:xfrm>
          <a:prstGeom prst="rect">
            <a:avLst/>
          </a:prstGeom>
        </p:spPr>
        <p:txBody>
          <a:bodyPr wrap="square">
            <a:spAutoFit/>
          </a:bodyPr>
          <a:lstStyle/>
          <a:p>
            <a:pPr marL="398463" indent="-398463">
              <a:spcAft>
                <a:spcPts val="600"/>
              </a:spcAft>
              <a:buClr>
                <a:schemeClr val="accent6">
                  <a:lumMod val="50000"/>
                </a:schemeClr>
              </a:buClr>
              <a:buFont typeface="Wingdings 3" panose="05040102010807070707" pitchFamily="18" charset="2"/>
              <a:buChar char=""/>
            </a:pPr>
            <a:r>
              <a:rPr lang="en-US" sz="2050" dirty="0" smtClean="0">
                <a:solidFill>
                  <a:srgbClr val="0070C0"/>
                </a:solidFill>
              </a:rPr>
              <a:t>The </a:t>
            </a:r>
            <a:r>
              <a:rPr lang="en-US" sz="2050" dirty="0">
                <a:solidFill>
                  <a:srgbClr val="0070C0"/>
                </a:solidFill>
              </a:rPr>
              <a:t>fixed costs include the monthly rent of £300. Electricity, business rates, administrative costs and marketing expenses add up to a further £150 per month. These fixed costs will have to be paid regardless of how many bowls Daniel can sell.</a:t>
            </a:r>
          </a:p>
          <a:p>
            <a:pPr marL="398463" indent="-398463">
              <a:spcAft>
                <a:spcPts val="600"/>
              </a:spcAft>
              <a:buClr>
                <a:schemeClr val="accent6">
                  <a:lumMod val="50000"/>
                </a:schemeClr>
              </a:buClr>
              <a:buFont typeface="Wingdings 3" panose="05040102010807070707" pitchFamily="18" charset="2"/>
              <a:buChar char=""/>
            </a:pPr>
            <a:r>
              <a:rPr lang="en-US" sz="2050" dirty="0">
                <a:solidFill>
                  <a:srgbClr val="0070C0"/>
                </a:solidFill>
              </a:rPr>
              <a:t>Daniel bought his lathe and hand tools, a workbench, the computer, a table and a few other bits of basic furniture, using a loan of £4,000 from a relative. The interest and repayment he must make to his lender is £80 per month. This too is a fixed cost.</a:t>
            </a:r>
          </a:p>
          <a:p>
            <a:pPr>
              <a:spcAft>
                <a:spcPts val="600"/>
              </a:spcAft>
              <a:buClr>
                <a:schemeClr val="accent6">
                  <a:lumMod val="50000"/>
                </a:schemeClr>
              </a:buClr>
            </a:pPr>
            <a:r>
              <a:rPr lang="en-US" sz="2050" b="1" dirty="0">
                <a:solidFill>
                  <a:srgbClr val="FF0000"/>
                </a:solidFill>
              </a:rPr>
              <a:t>Questions</a:t>
            </a:r>
          </a:p>
          <a:p>
            <a:pPr marL="720725" indent="-360363">
              <a:spcAft>
                <a:spcPts val="600"/>
              </a:spcAft>
              <a:buClr>
                <a:schemeClr val="accent6">
                  <a:lumMod val="50000"/>
                </a:schemeClr>
              </a:buClr>
              <a:buFont typeface="+mj-lt"/>
              <a:buAutoNum type="arabicPeriod"/>
            </a:pPr>
            <a:r>
              <a:rPr lang="en-US" sz="2050" dirty="0" smtClean="0">
                <a:solidFill>
                  <a:srgbClr val="FF0000"/>
                </a:solidFill>
              </a:rPr>
              <a:t>How </a:t>
            </a:r>
            <a:r>
              <a:rPr lang="en-US" sz="2050" dirty="0">
                <a:solidFill>
                  <a:srgbClr val="FF0000"/>
                </a:solidFill>
              </a:rPr>
              <a:t>much is the contribution that each bowl sold makes towards fixed costs?</a:t>
            </a:r>
          </a:p>
          <a:p>
            <a:pPr marL="720725" indent="-360363">
              <a:spcAft>
                <a:spcPts val="600"/>
              </a:spcAft>
              <a:buClr>
                <a:schemeClr val="accent6">
                  <a:lumMod val="50000"/>
                </a:schemeClr>
              </a:buClr>
              <a:buFont typeface="+mj-lt"/>
              <a:buAutoNum type="arabicPeriod"/>
            </a:pPr>
            <a:r>
              <a:rPr lang="en-US" sz="2050" dirty="0" smtClean="0">
                <a:solidFill>
                  <a:srgbClr val="FF0000"/>
                </a:solidFill>
              </a:rPr>
              <a:t>Work </a:t>
            </a:r>
            <a:r>
              <a:rPr lang="en-US" sz="2050" dirty="0">
                <a:solidFill>
                  <a:srgbClr val="FF0000"/>
                </a:solidFill>
              </a:rPr>
              <a:t>out what Daniel's break-even level of output will be.</a:t>
            </a:r>
          </a:p>
          <a:p>
            <a:pPr marL="720725" indent="-360363">
              <a:spcAft>
                <a:spcPts val="600"/>
              </a:spcAft>
              <a:buClr>
                <a:schemeClr val="accent6">
                  <a:lumMod val="50000"/>
                </a:schemeClr>
              </a:buClr>
              <a:buFont typeface="+mj-lt"/>
              <a:buAutoNum type="arabicPeriod"/>
            </a:pPr>
            <a:r>
              <a:rPr lang="en-US" sz="2050" dirty="0" smtClean="0">
                <a:solidFill>
                  <a:srgbClr val="FF0000"/>
                </a:solidFill>
              </a:rPr>
              <a:t>How </a:t>
            </a:r>
            <a:r>
              <a:rPr lang="en-US" sz="2050" dirty="0">
                <a:solidFill>
                  <a:srgbClr val="FF0000"/>
                </a:solidFill>
              </a:rPr>
              <a:t>much profit would Daniel make if he sold 900 bowls in a year?</a:t>
            </a:r>
          </a:p>
          <a:p>
            <a:pPr marL="720725" indent="-360363">
              <a:spcAft>
                <a:spcPts val="600"/>
              </a:spcAft>
              <a:buClr>
                <a:schemeClr val="accent6">
                  <a:lumMod val="50000"/>
                </a:schemeClr>
              </a:buClr>
              <a:buFont typeface="+mj-lt"/>
              <a:buAutoNum type="arabicPeriod"/>
            </a:pPr>
            <a:r>
              <a:rPr lang="en-US" sz="2050" dirty="0" smtClean="0">
                <a:solidFill>
                  <a:srgbClr val="FF0000"/>
                </a:solidFill>
              </a:rPr>
              <a:t>What </a:t>
            </a:r>
            <a:r>
              <a:rPr lang="en-US" sz="2050" dirty="0">
                <a:solidFill>
                  <a:srgbClr val="FF0000"/>
                </a:solidFill>
              </a:rPr>
              <a:t>will happen if he tries to sell more?</a:t>
            </a:r>
          </a:p>
          <a:p>
            <a:pPr marL="720725" indent="-360363">
              <a:spcAft>
                <a:spcPts val="600"/>
              </a:spcAft>
              <a:buClr>
                <a:schemeClr val="accent6">
                  <a:lumMod val="50000"/>
                </a:schemeClr>
              </a:buClr>
              <a:buFont typeface="+mj-lt"/>
              <a:buAutoNum type="arabicPeriod"/>
            </a:pPr>
            <a:r>
              <a:rPr lang="en-US" sz="2050" dirty="0" smtClean="0">
                <a:solidFill>
                  <a:srgbClr val="FF0000"/>
                </a:solidFill>
              </a:rPr>
              <a:t>Would </a:t>
            </a:r>
            <a:r>
              <a:rPr lang="en-US" sz="2050" dirty="0">
                <a:solidFill>
                  <a:srgbClr val="FF0000"/>
                </a:solidFill>
              </a:rPr>
              <a:t>you describe this business as successful?</a:t>
            </a:r>
          </a:p>
        </p:txBody>
      </p:sp>
      <p:sp>
        <p:nvSpPr>
          <p:cNvPr id="6" name="Title 1"/>
          <p:cNvSpPr>
            <a:spLocks noGrp="1"/>
          </p:cNvSpPr>
          <p:nvPr>
            <p:ph type="title"/>
          </p:nvPr>
        </p:nvSpPr>
        <p:spPr>
          <a:xfrm>
            <a:off x="35496" y="72008"/>
            <a:ext cx="7704856" cy="548680"/>
          </a:xfrm>
        </p:spPr>
        <p:txBody>
          <a:bodyPr>
            <a:noAutofit/>
          </a:bodyPr>
          <a:lstStyle/>
          <a:p>
            <a:r>
              <a:rPr lang="en-GB" sz="3500" dirty="0" smtClean="0"/>
              <a:t>18.1 </a:t>
            </a:r>
            <a:r>
              <a:rPr lang="en-GB" sz="3500" dirty="0"/>
              <a:t>– </a:t>
            </a:r>
            <a:r>
              <a:rPr lang="en-GB" sz="3500" dirty="0" smtClean="0"/>
              <a:t>Measuring Profit – Recording P&amp;L</a:t>
            </a:r>
            <a:endParaRPr lang="en-GB" sz="3500" dirty="0"/>
          </a:p>
        </p:txBody>
      </p:sp>
      <p:sp>
        <p:nvSpPr>
          <p:cNvPr id="7" name="Round Same Side Corner Rectangle 6">
            <a:hlinkClick r:id="" action="ppaction://noaction"/>
          </p:cNvPr>
          <p:cNvSpPr/>
          <p:nvPr/>
        </p:nvSpPr>
        <p:spPr>
          <a:xfrm>
            <a:off x="6876256"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100</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39899631"/>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76DD945F-B7B0-4691-A0D0-E2EAD6DA23B3}">
  <ds:schemaRefs>
    <ds:schemaRef ds:uri="http://schemas.microsoft.com/office/2006/metadata/properties"/>
    <ds:schemaRef ds:uri="http://purl.org/dc/elements/1.1/"/>
    <ds:schemaRef ds:uri="http://schemas.openxmlformats.org/package/2006/metadata/core-properties"/>
    <ds:schemaRef ds:uri="http://www.w3.org/XML/1998/namespace"/>
    <ds:schemaRef ds:uri="http://schemas.microsoft.com/office/2006/documentManagement/types"/>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53779</TotalTime>
  <Words>4281</Words>
  <Application>Microsoft Office PowerPoint</Application>
  <PresentationFormat>On-screen Show (4:3)</PresentationFormat>
  <Paragraphs>410</Paragraphs>
  <Slides>31</Slides>
  <Notes>31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31</vt:i4>
      </vt:variant>
    </vt:vector>
  </HeadingPairs>
  <TitlesOfParts>
    <vt:vector size="40" baseType="lpstr">
      <vt:lpstr>Arial</vt:lpstr>
      <vt:lpstr>Calibri</vt:lpstr>
      <vt:lpstr>Lucida Sans Unicode</vt:lpstr>
      <vt:lpstr>Segoe UI</vt:lpstr>
      <vt:lpstr>Verdana</vt:lpstr>
      <vt:lpstr>Wingdings</vt:lpstr>
      <vt:lpstr>Wingdings 2</vt:lpstr>
      <vt:lpstr>Wingdings 3</vt:lpstr>
      <vt:lpstr>Enderoth</vt:lpstr>
      <vt:lpstr>PowerPoint Presentation</vt:lpstr>
      <vt:lpstr>1 – New Business Ideas - Expectations</vt:lpstr>
      <vt:lpstr>1 – New Business Ideas - Weighing</vt:lpstr>
      <vt:lpstr>1 – Answering Exam-Style Questions</vt:lpstr>
      <vt:lpstr>1 – Answering Exam-Style Questions</vt:lpstr>
      <vt:lpstr>1 – Answering Exam-Style Questions</vt:lpstr>
      <vt:lpstr>1 – Answering Exam-Style Questions</vt:lpstr>
      <vt:lpstr>18.1 – Measuring Profit – Recording P&amp;L</vt:lpstr>
      <vt:lpstr>18.1 – Measuring Profit – Recording P&amp;L</vt:lpstr>
      <vt:lpstr>18.1 – Measuring Profit – Recording P&amp;L</vt:lpstr>
      <vt:lpstr>18.1 – Measuring Profit – Recording P&amp;L</vt:lpstr>
      <vt:lpstr>18.1 – Measuring Profit – Recording P&amp;L</vt:lpstr>
      <vt:lpstr>18.1 – Measuring Profit – Recording P&amp;L</vt:lpstr>
      <vt:lpstr>18.1 – Measuring Profit – Recording P&amp;L</vt:lpstr>
      <vt:lpstr>18.1 – Measuring Profit – Recording P&amp;L</vt:lpstr>
      <vt:lpstr>18.2 – Gross and Net Profit Margins</vt:lpstr>
      <vt:lpstr>18.2 – Gross and Net Profit Margins</vt:lpstr>
      <vt:lpstr>18.2 – Gross and Net Profit Margins</vt:lpstr>
      <vt:lpstr>18.3 – Using P&amp;L Accounts</vt:lpstr>
      <vt:lpstr>18.3 – Using P&amp;L Accounts</vt:lpstr>
      <vt:lpstr>18.3 – Using P&amp;L Accounts</vt:lpstr>
      <vt:lpstr>18.3 – Exam Styled Questions</vt:lpstr>
      <vt:lpstr>18.3 – Exam Styled Questions</vt:lpstr>
      <vt:lpstr>18 – Exam Questions – May 2015</vt:lpstr>
      <vt:lpstr>18 – Exam Questions – May 2015</vt:lpstr>
      <vt:lpstr>18 – Exam Questions – January 2015</vt:lpstr>
      <vt:lpstr>18 – Exam Questions – January 2015</vt:lpstr>
      <vt:lpstr>18 – Exam Questions – June 2014</vt:lpstr>
      <vt:lpstr>18 – Exam Questions – June 2014</vt:lpstr>
      <vt:lpstr>18 – Exam Questions – January 2012</vt:lpstr>
      <vt:lpstr>18 – Exam Questions – June 2014</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18 – Measuring Profit</dc:title>
  <dc:subject>eBusiness</dc:subject>
  <dc:creator>Enderoth</dc:creator>
  <cp:lastModifiedBy>Stephen Rafferty</cp:lastModifiedBy>
  <cp:revision>2007</cp:revision>
  <cp:lastPrinted>2014-01-22T18:25:48Z</cp:lastPrinted>
  <dcterms:created xsi:type="dcterms:W3CDTF">2008-03-12T11:01:44Z</dcterms:created>
  <dcterms:modified xsi:type="dcterms:W3CDTF">2018-08-02T17:38:04Z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